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</p:sldIdLst>
  <p:sldSz cy="5143500" cx="9144000"/>
  <p:notesSz cx="6858000" cy="9144000"/>
  <p:embeddedFontLst>
    <p:embeddedFont>
      <p:font typeface="Montserrat SemiBold"/>
      <p:regular r:id="rId79"/>
      <p:bold r:id="rId80"/>
      <p:italic r:id="rId81"/>
      <p:boldItalic r:id="rId82"/>
    </p:embeddedFont>
    <p:embeddedFont>
      <p:font typeface="Montserrat Black"/>
      <p:bold r:id="rId83"/>
      <p:boldItalic r:id="rId84"/>
    </p:embeddedFont>
    <p:embeddedFont>
      <p:font typeface="Montserrat"/>
      <p:regular r:id="rId85"/>
      <p:bold r:id="rId86"/>
      <p:italic r:id="rId87"/>
      <p:boldItalic r:id="rId88"/>
    </p:embeddedFont>
    <p:embeddedFont>
      <p:font typeface="Montserrat Medium"/>
      <p:regular r:id="rId89"/>
      <p:bold r:id="rId90"/>
      <p:italic r:id="rId91"/>
      <p:boldItalic r:id="rId92"/>
    </p:embeddedFont>
    <p:embeddedFont>
      <p:font typeface="Roboto Light"/>
      <p:regular r:id="rId93"/>
      <p:bold r:id="rId94"/>
      <p:italic r:id="rId95"/>
      <p:boldItalic r:id="rId96"/>
    </p:embeddedFont>
    <p:embeddedFont>
      <p:font typeface="Montserrat ExtraBold"/>
      <p:bold r:id="rId97"/>
      <p:boldItalic r:id="rId98"/>
    </p:embeddedFont>
    <p:embeddedFont>
      <p:font typeface="Open Sans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35B2095-952D-4FA3-886C-347401A93E90}">
  <a:tblStyle styleId="{F35B2095-952D-4FA3-886C-347401A93E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"/>
        <p:guide pos="110" orient="horz"/>
        <p:guide pos="3130" orient="horz"/>
        <p:guide pos="5655"/>
        <p:guide pos="4704"/>
        <p:guide pos="353"/>
        <p:guide pos="4459"/>
        <p:guide pos="696" orient="horz"/>
        <p:guide pos="1622" orient="horz"/>
        <p:guide pos="1975" orient="horz"/>
        <p:guide pos="2906" orient="horz"/>
        <p:guide pos="2098"/>
        <p:guide pos="2555"/>
        <p:guide pos="4311"/>
        <p:guide pos="10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2" Type="http://schemas.openxmlformats.org/officeDocument/2006/relationships/font" Target="fonts/OpenSans-boldItalic.fntdata"/><Relationship Id="rId101" Type="http://schemas.openxmlformats.org/officeDocument/2006/relationships/font" Target="fonts/OpenSans-italic.fntdata"/><Relationship Id="rId100" Type="http://schemas.openxmlformats.org/officeDocument/2006/relationships/font" Target="fonts/OpenSans-bold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RobotoLight-italic.fntdata"/><Relationship Id="rId94" Type="http://schemas.openxmlformats.org/officeDocument/2006/relationships/font" Target="fonts/RobotoLight-bold.fntdata"/><Relationship Id="rId97" Type="http://schemas.openxmlformats.org/officeDocument/2006/relationships/font" Target="fonts/MontserratExtraBold-bold.fntdata"/><Relationship Id="rId96" Type="http://schemas.openxmlformats.org/officeDocument/2006/relationships/font" Target="fonts/RobotoLight-boldItalic.fntdata"/><Relationship Id="rId11" Type="http://schemas.openxmlformats.org/officeDocument/2006/relationships/slide" Target="slides/slide3.xml"/><Relationship Id="rId99" Type="http://schemas.openxmlformats.org/officeDocument/2006/relationships/font" Target="fonts/OpenSans-regular.fntdata"/><Relationship Id="rId10" Type="http://schemas.openxmlformats.org/officeDocument/2006/relationships/slide" Target="slides/slide2.xml"/><Relationship Id="rId98" Type="http://schemas.openxmlformats.org/officeDocument/2006/relationships/font" Target="fonts/MontserratExtraBold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MontserratMedium-italic.fntdata"/><Relationship Id="rId90" Type="http://schemas.openxmlformats.org/officeDocument/2006/relationships/font" Target="fonts/MontserratMedium-bold.fntdata"/><Relationship Id="rId93" Type="http://schemas.openxmlformats.org/officeDocument/2006/relationships/font" Target="fonts/RobotoLight-regular.fntdata"/><Relationship Id="rId92" Type="http://schemas.openxmlformats.org/officeDocument/2006/relationships/font" Target="fonts/MontserratMedium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font" Target="fonts/MontserratBlack-boldItalic.fntdata"/><Relationship Id="rId83" Type="http://schemas.openxmlformats.org/officeDocument/2006/relationships/font" Target="fonts/MontserratBlack-bold.fntdata"/><Relationship Id="rId86" Type="http://schemas.openxmlformats.org/officeDocument/2006/relationships/font" Target="fonts/Montserrat-bold.fntdata"/><Relationship Id="rId85" Type="http://schemas.openxmlformats.org/officeDocument/2006/relationships/font" Target="fonts/Montserrat-regular.fntdata"/><Relationship Id="rId88" Type="http://schemas.openxmlformats.org/officeDocument/2006/relationships/font" Target="fonts/Montserrat-boldItalic.fntdata"/><Relationship Id="rId87" Type="http://schemas.openxmlformats.org/officeDocument/2006/relationships/font" Target="fonts/Montserrat-italic.fntdata"/><Relationship Id="rId89" Type="http://schemas.openxmlformats.org/officeDocument/2006/relationships/font" Target="fonts/MontserratMedium-regular.fntdata"/><Relationship Id="rId80" Type="http://schemas.openxmlformats.org/officeDocument/2006/relationships/font" Target="fonts/MontserratSemiBold-bold.fntdata"/><Relationship Id="rId82" Type="http://schemas.openxmlformats.org/officeDocument/2006/relationships/font" Target="fonts/MontserratSemiBold-boldItalic.fntdata"/><Relationship Id="rId81" Type="http://schemas.openxmlformats.org/officeDocument/2006/relationships/font" Target="fonts/MontserratSemiBold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font" Target="fonts/MontserratSemiBold-regular.fntdata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70dd1bee_1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70dd1b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5f469a67e_0_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5f469a6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e27fac8b0_0_13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e27fac8b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e27fac8b0_0_15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e27fac8b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e27fac8b0_0_19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e27fac8b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e27fac8b0_0_21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e27fac8b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e27fac8b0_0_23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e27fac8b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8e27fac8b0_0_29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8e27fac8b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e27fac8b0_0_35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8e27fac8b0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8e27fac8b0_0_39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8e27fac8b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e27fac8b0_0_36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e27fac8b0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f469a67e_0_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f469a6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e27fac8b0_0_26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8e27fac8b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e27fac8b0_0_43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8e27fac8b0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e27fac8b0_0_49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e27fac8b0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e27fac8b0_0_52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e27fac8b0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e27fac8b0_0_5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8e27fac8b0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8e27fac8b0_0_60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8e27fac8b0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e27fac8b0_0_64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8e27fac8b0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8e27fac8b0_0_55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8e27fac8b0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8e27fac8b0_0_67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8e27fac8b0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8e27fac8b0_0_69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8e27fac8b0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d5134c97d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d5134c9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8e27fac8b0_0_7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8e27fac8b0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8e27fac8b0_0_73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8e27fac8b0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e27fac8b0_0_79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e27fac8b0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8e27fac8b0_0_86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8e27fac8b0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8e27fac8b0_0_160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8e27fac8b0_0_1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e27fac8b0_0_16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8e27fac8b0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8e27fac8b0_0_165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8e27fac8b0_0_1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8e27fac8b0_0_80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8e27fac8b0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8e27fac8b0_0_1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8e27fac8b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6de4c7a7b5_0_35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6de4c7a7b5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d5134c97d_0_5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d5134c97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e27fac8b0_0_92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e27fac8b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8e27fac8b0_0_95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8e27fac8b0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e27fac8b0_0_98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8e27fac8b0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8e27fac8b0_0_102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8e27fac8b0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6de4c7a7b5_0_58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6de4c7a7b5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8e27fac8b0_0_106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8e27fac8b0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e27fac8b0_0_110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e27fac8b0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8e27fac8b0_0_113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8e27fac8b0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6de4c7a7b5_0_8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6de4c7a7b5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e27fac8b0_0_116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e27fac8b0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e27fac8b0_0_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e27fac8b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8e27fac8b0_0_119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8e27fac8b0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6de4c7a7b5_0_97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6de4c7a7b5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de4c7a7b5_0_103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de4c7a7b5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8e27fac8b0_0_124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8e27fac8b0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8e27fac8b0_0_126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8e27fac8b0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8e27fac8b0_0_128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8e27fac8b0_0_1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e27fac8b0_0_130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8e27fac8b0_0_1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8e27fac8b0_0_133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8e27fac8b0_0_1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8e27fac8b0_0_136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8e27fac8b0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g8e27fac8b0_0_138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" name="Google Shape;1516;g8e27fac8b0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e27fac8b0_0_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e27fac8b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8e27fac8b0_0_143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8e27fac8b0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e27fac8b0_0_145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e27fac8b0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8e27fac8b0_0_146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8e27fac8b0_0_1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8e27fac8b0_0_14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8e27fac8b0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8e27fac8b0_0_149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8e27fac8b0_0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8e27fac8b0_0_15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8e27fac8b0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8e27fac8b0_0_154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8e27fac8b0_0_1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13b9bb0572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5" name="Google Shape;1675;g13b9bb0572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13b9bb05720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1" name="Google Shape;1681;g13b9bb05720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13b9bb0572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1" name="Google Shape;1691;g13b9bb0572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e27fac8b0_0_5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e27fac8b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3b9bb0572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3" name="Google Shape;1703;g13b9bb0572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e27fac8b0_0_7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e27fac8b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d5134c97d_0_8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d5134c97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">
  <p:cSld name="CUSTOM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">
  <p:cSld name="CUSTOM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2">
  <p:cSld name="TITLE_AND_BODY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/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" type="body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94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730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667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b="0" i="0" sz="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5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Работа на платформе»">
  <p:cSld name="CUSTOM_1_1_1_1_1_1_1_1_1_1_3_1_1_4_4_1_1_1_1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7" name="Google Shape;97;p27"/>
          <p:cNvPicPr preferRelativeResize="0"/>
          <p:nvPr/>
        </p:nvPicPr>
        <p:blipFill rotWithShape="1">
          <a:blip r:embed="rId3">
            <a:alphaModFix/>
          </a:blip>
          <a:srcRect b="0" l="0" r="-8260" t="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та на платформе">
  <p:cSld name="CUSTOM_1_1_1_1_1_1_1_1_1_1_3_1_1_4_1_1_1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8"/>
          <p:cNvPicPr preferRelativeResize="0"/>
          <p:nvPr/>
        </p:nvPicPr>
        <p:blipFill rotWithShape="1">
          <a:blip r:embed="rId2">
            <a:alphaModFix/>
          </a:blip>
          <a:srcRect b="440" l="0" r="-17813" t="-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8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Май 2021">
  <p:cSld name="CUSTOM_1_1_1_1_1_1_1_1_1_1_3_1_1_4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Скачать методичку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4" name="Google Shape;10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25" y="345875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9"/>
          <p:cNvSpPr txBox="1"/>
          <p:nvPr>
            <p:ph idx="1" type="subTitle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29"/>
          <p:cNvSpPr txBox="1"/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Повторение»">
  <p:cSld name="CUSTOM_1_1_1_1_1_1_1_1_1_1_3_1_1_4_4">
    <p:bg>
      <p:bgPr>
        <a:solidFill>
          <a:schemeClr val="accen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0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-1899" l="0" r="-8236" t="1900"/>
          <a:stretch/>
        </p:blipFill>
        <p:spPr>
          <a:xfrm>
            <a:off x="6801225" y="3159807"/>
            <a:ext cx="1822349" cy="15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Новая тема»">
  <p:cSld name="CUSTOM_1_1_1_1_1_1_1_1_1_1_3_1_1_4_4_1">
    <p:bg>
      <p:bgPr>
        <a:solidFill>
          <a:schemeClr val="accent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1" name="Google Shape;121;p31"/>
          <p:cNvPicPr preferRelativeResize="0"/>
          <p:nvPr/>
        </p:nvPicPr>
        <p:blipFill rotWithShape="1">
          <a:blip r:embed="rId3">
            <a:alphaModFix/>
          </a:blip>
          <a:srcRect b="-59" l="-11184" r="-21335" t="60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Обсуждение»">
  <p:cSld name="CUSTOM_1_1_1_1_1_1_1_1_1_1_3_1_1_4_4_1_1">
    <p:bg>
      <p:bgPr>
        <a:solidFill>
          <a:schemeClr val="accent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2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2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8" name="Google Shape;128;p32"/>
          <p:cNvPicPr preferRelativeResize="0"/>
          <p:nvPr/>
        </p:nvPicPr>
        <p:blipFill rotWithShape="1">
          <a:blip r:embed="rId3">
            <a:alphaModFix/>
          </a:blip>
          <a:srcRect b="0" l="0" r="-33743" t="-2827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Групповая работа»">
  <p:cSld name="CUSTOM_1_1_1_1_1_1_1_1_1_1_3_1_1_4_4_1_1_1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3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5" name="Google Shape;1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375" y="3011700"/>
            <a:ext cx="2748550" cy="16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Перерыв»">
  <p:cSld name="CUSTOM_1_1_1_1_1_1_1_1_1_1_3_1_1_4_4_1_1_1_1_1">
    <p:bg>
      <p:bgPr>
        <a:solidFill>
          <a:schemeClr val="accent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4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4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2" name="Google Shape;142;p34"/>
          <p:cNvPicPr preferRelativeResize="0"/>
          <p:nvPr/>
        </p:nvPicPr>
        <p:blipFill rotWithShape="1">
          <a:blip r:embed="rId3">
            <a:alphaModFix/>
          </a:blip>
          <a:srcRect b="0" l="-5793" r="-4350" t="0"/>
          <a:stretch/>
        </p:blipFill>
        <p:spPr>
          <a:xfrm>
            <a:off x="6589951" y="3011700"/>
            <a:ext cx="1950026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Физкультминутка»">
  <p:cSld name="CUSTOM_1_1_1_1_1_1_1_1_1_1_3_1_1_4_4_1_1_1_1_1_1">
    <p:bg>
      <p:bgPr>
        <a:solidFill>
          <a:schemeClr val="accent6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9" name="Google Shape;1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0113" y="3011700"/>
            <a:ext cx="2093949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Завершение урока»">
  <p:cSld name="CUSTOM_1_1_1_1_1_1_1_1_1_1_3_1_1_4_4_1_1_1_1_1_1_1">
    <p:bg>
      <p:bgPr>
        <a:solidFill>
          <a:schemeClr val="accent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6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6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56" name="Google Shape;1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Демонстрация работы»">
  <p:cSld name="CUSTOM_1_1_1_1_1_1_1_1_1_1_3_1_1_4_4_1_1_1_1_1_1_1_1">
    <p:bg>
      <p:bgPr>
        <a:solidFill>
          <a:srgbClr val="C291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7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37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63" name="Google Shape;163;p37"/>
          <p:cNvPicPr preferRelativeResize="0"/>
          <p:nvPr/>
        </p:nvPicPr>
        <p:blipFill rotWithShape="1">
          <a:blip r:embed="rId3">
            <a:alphaModFix/>
          </a:blip>
          <a:srcRect b="-6398" l="-3199" r="0" t="3865"/>
          <a:stretch/>
        </p:blipFill>
        <p:spPr>
          <a:xfrm>
            <a:off x="6768750" y="3069172"/>
            <a:ext cx="1606549" cy="15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May 2021">
  <p:cSld name="CUSTOM_1_1_1_1_1_1_1_1_1_1_3_1_1_4_3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ие">
  <p:cSld name="CUSTOM_1_1_1_1_1_1_1_1_1_1_3_1_1_4_2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9"/>
          <p:cNvPicPr preferRelativeResize="0"/>
          <p:nvPr/>
        </p:nvPicPr>
        <p:blipFill rotWithShape="1">
          <a:blip r:embed="rId2">
            <a:alphaModFix/>
          </a:blip>
          <a:srcRect b="-1899" l="0" r="-8236" t="1900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9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ие. Заголовок. Текст.">
  <p:cSld name="CUSTOM_1_1_1_1_1_1_1_1_1_1_3_1_1_4_2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40"/>
          <p:cNvPicPr preferRelativeResize="0"/>
          <p:nvPr/>
        </p:nvPicPr>
        <p:blipFill rotWithShape="1">
          <a:blip r:embed="rId2">
            <a:alphaModFix/>
          </a:blip>
          <a:srcRect b="-1899" l="0" r="-8236" t="1900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0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4" name="Google Shape;174;p40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суждение">
  <p:cSld name="CUSTOM_1_1_1_1_1_1_1_1_1_1_3_1_1_4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1"/>
          <p:cNvPicPr preferRelativeResize="0"/>
          <p:nvPr/>
        </p:nvPicPr>
        <p:blipFill rotWithShape="1">
          <a:blip r:embed="rId2">
            <a:alphaModFix/>
          </a:blip>
          <a:srcRect b="0" l="0" r="-33743" t="-2827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суждение. Заголовок. Текст.">
  <p:cSld name="CUSTOM_1_1_1_1_1_1_1_1_1_1_3_1_1_4_1_1_2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2"/>
          <p:cNvPicPr preferRelativeResize="0"/>
          <p:nvPr/>
        </p:nvPicPr>
        <p:blipFill rotWithShape="1">
          <a:blip r:embed="rId2">
            <a:alphaModFix/>
          </a:blip>
          <a:srcRect b="0" l="0" r="-33743" t="-2827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2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4" name="Google Shape;184;p42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">
  <p:cSld name="CUSTOM_1_1_1_1_1_1_1_1_1_1_3_1_1_4_1_1_1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43"/>
          <p:cNvPicPr preferRelativeResize="0"/>
          <p:nvPr/>
        </p:nvPicPr>
        <p:blipFill rotWithShape="1">
          <a:blip r:embed="rId2">
            <a:alphaModFix/>
          </a:blip>
          <a:srcRect b="-1306" l="-12762" r="-44222" t="-10338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3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. Заголовок. Текст.">
  <p:cSld name="CUSTOM_1_1_1_1_1_1_1_1_1_1_3_1_1_4_1_1_1_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44"/>
          <p:cNvPicPr preferRelativeResize="0"/>
          <p:nvPr/>
        </p:nvPicPr>
        <p:blipFill rotWithShape="1">
          <a:blip r:embed="rId2">
            <a:alphaModFix/>
          </a:blip>
          <a:srcRect b="-1306" l="-12762" r="-44222" t="-10338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44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4" name="Google Shape;194;p44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та на платформе. Заголовок. Текст.">
  <p:cSld name="CUSTOM_1_1_1_1_1_1_1_1_1_1_3_1_1_4_1_1_1_2_1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2">
            <a:alphaModFix/>
          </a:blip>
          <a:srcRect b="440" l="0" r="-17813" t="-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5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9" name="Google Shape;199;p45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0" name="Google Shape;200;p45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вершение урока">
  <p:cSld name="CUSTOM_1_1_1_1_1_1_1_1_1_1_3_1_1_4_1_1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6"/>
          <p:cNvPicPr preferRelativeResize="0"/>
          <p:nvPr/>
        </p:nvPicPr>
        <p:blipFill rotWithShape="1">
          <a:blip r:embed="rId2">
            <a:alphaModFix/>
          </a:blip>
          <a:srcRect b="0" l="300" r="-300" t="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вершение урока. Заголовок. Текст.">
  <p:cSld name="CUSTOM_1_1_1_1_1_1_1_1_1_1_3_1_1_4_1_1_1_1_2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7"/>
          <p:cNvPicPr preferRelativeResize="0"/>
          <p:nvPr/>
        </p:nvPicPr>
        <p:blipFill rotWithShape="1">
          <a:blip r:embed="rId2">
            <a:alphaModFix/>
          </a:blip>
          <a:srcRect b="0" l="300" r="-300" t="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7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0" name="Google Shape;210;p47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зкультминутка. Заголовок. Текст.">
  <p:cSld name="CUSTOM_1_1_1_1_1_1_1_1_1_1_3_1_1_4_1_1_1_1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8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Физультминутка</a:t>
            </a:r>
            <a:endParaRPr b="0" i="0" sz="1200" u="none" cap="none" strike="noStrik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4" name="Google Shape;214;p48"/>
          <p:cNvPicPr preferRelativeResize="0"/>
          <p:nvPr/>
        </p:nvPicPr>
        <p:blipFill rotWithShape="1">
          <a:blip r:embed="rId2">
            <a:alphaModFix/>
          </a:blip>
          <a:srcRect b="-714" l="-28329" r="-21483" t="-7557"/>
          <a:stretch/>
        </p:blipFill>
        <p:spPr>
          <a:xfrm>
            <a:off x="7948809" y="4394450"/>
            <a:ext cx="1129024" cy="6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8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6" name="Google Shape;216;p48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зкультминутка">
  <p:cSld name="CUSTOM_1_1_1_1_1_1_1_1_1_1_3_1_1_4_1_1_1_1_1_2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9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Перерыв</a:t>
            </a:r>
            <a:endParaRPr b="0" i="0" sz="1200" u="none" cap="none" strike="noStrik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0" name="Google Shape;220;p49"/>
          <p:cNvPicPr preferRelativeResize="0"/>
          <p:nvPr/>
        </p:nvPicPr>
        <p:blipFill rotWithShape="1">
          <a:blip r:embed="rId2">
            <a:alphaModFix/>
          </a:blip>
          <a:srcRect b="0" l="-5793" r="-4350" t="0"/>
          <a:stretch/>
        </p:blipFill>
        <p:spPr>
          <a:xfrm>
            <a:off x="8232112" y="4422325"/>
            <a:ext cx="722625" cy="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нстрация работы в редакторе">
  <p:cSld name="CUSTOM_1_1_1_1_1_1_1_1_1_1_3_1_1_4_1_1_1_1_1_2_1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50"/>
          <p:cNvPicPr preferRelativeResize="0"/>
          <p:nvPr/>
        </p:nvPicPr>
        <p:blipFill rotWithShape="1">
          <a:blip r:embed="rId2">
            <a:alphaModFix/>
          </a:blip>
          <a:srcRect b="-6398" l="-3199" r="0" t="3865"/>
          <a:stretch/>
        </p:blipFill>
        <p:spPr>
          <a:xfrm>
            <a:off x="8271116" y="4449368"/>
            <a:ext cx="596300" cy="5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0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повая работа">
  <p:cSld name="CUSTOM_1_1_1_1_1_1_1_1_1_1_3_1_1_4_1_1_1_1_1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51"/>
          <p:cNvPicPr preferRelativeResize="0"/>
          <p:nvPr/>
        </p:nvPicPr>
        <p:blipFill rotWithShape="1">
          <a:blip r:embed="rId2">
            <a:alphaModFix/>
          </a:blip>
          <a:srcRect b="0" l="-3857" r="-3289" t="-1646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повая работа. Заголовок. Текст.">
  <p:cSld name="CUSTOM_1_1_1_1_1_1_1_1_1_1_3_1_1_4_1_1_1_1_1_1_1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2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Групповая работа</a:t>
            </a:r>
            <a:endParaRPr b="0" i="0" sz="1200" u="none" cap="none" strike="noStrik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2" name="Google Shape;232;p52"/>
          <p:cNvPicPr preferRelativeResize="0"/>
          <p:nvPr/>
        </p:nvPicPr>
        <p:blipFill rotWithShape="1">
          <a:blip r:embed="rId2">
            <a:alphaModFix/>
          </a:blip>
          <a:srcRect b="0" l="-3857" r="-3289" t="-1646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2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4" name="Google Shape;234;p52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9" name="Google Shape;23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6"/>
          <p:cNvSpPr txBox="1"/>
          <p:nvPr>
            <p:ph type="title"/>
          </p:nvPr>
        </p:nvSpPr>
        <p:spPr>
          <a:xfrm>
            <a:off x="367025" y="367025"/>
            <a:ext cx="8417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 Black"/>
              <a:buNone/>
              <a:defRPr b="0" i="0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1" type="body"/>
          </p:nvPr>
        </p:nvSpPr>
        <p:spPr>
          <a:xfrm>
            <a:off x="367025" y="973450"/>
            <a:ext cx="84171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FF0000"/>
          </p15:clr>
        </p15:guide>
        <p15:guide id="2" orient="horz" pos="227">
          <p15:clr>
            <a:srgbClr val="FF0000"/>
          </p15:clr>
        </p15:guide>
        <p15:guide id="3" orient="horz" pos="3013">
          <p15:clr>
            <a:srgbClr val="FF0000"/>
          </p15:clr>
        </p15:guide>
        <p15:guide id="4" pos="5533">
          <p15:clr>
            <a:srgbClr val="FF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5" Type="http://schemas.openxmlformats.org/officeDocument/2006/relationships/hyperlink" Target="https://docs.google.com/document/d/1O3YRCcCIG8_s1GX8-lOy_IgvSxfVlS4eR8IcYKgqUgg/edit#heading=h.457xugpodqmj" TargetMode="External"/><Relationship Id="rId6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6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3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7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jp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jp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19.png"/><Relationship Id="rId5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75.png"/><Relationship Id="rId9" Type="http://schemas.openxmlformats.org/officeDocument/2006/relationships/image" Target="../media/image46.png"/><Relationship Id="rId5" Type="http://schemas.openxmlformats.org/officeDocument/2006/relationships/hyperlink" Target="https://mars.algoritmika.org/test-lesson/task?task=1430&amp;track=1&amp;level=2&amp;lang=ru-RU" TargetMode="External"/><Relationship Id="rId6" Type="http://schemas.openxmlformats.org/officeDocument/2006/relationships/hyperlink" Target="https://lms.alg.academy/task-preview/12303?level=1&amp;track=1" TargetMode="External"/><Relationship Id="rId7" Type="http://schemas.openxmlformats.org/officeDocument/2006/relationships/image" Target="../media/image19.png"/><Relationship Id="rId8" Type="http://schemas.openxmlformats.org/officeDocument/2006/relationships/image" Target="../media/image45.png"/><Relationship Id="rId10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59.png"/><Relationship Id="rId6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6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7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Relationship Id="rId7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jp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Relationship Id="rId4" Type="http://schemas.openxmlformats.org/officeDocument/2006/relationships/image" Target="../media/image75.png"/><Relationship Id="rId9" Type="http://schemas.openxmlformats.org/officeDocument/2006/relationships/image" Target="../media/image46.png"/><Relationship Id="rId5" Type="http://schemas.openxmlformats.org/officeDocument/2006/relationships/hyperlink" Target="https://mars.algoritmika.org/test-lesson/task?task=1430&amp;track=1&amp;level=2&amp;lang=ru-RU" TargetMode="External"/><Relationship Id="rId6" Type="http://schemas.openxmlformats.org/officeDocument/2006/relationships/hyperlink" Target="https://lms.alg.academy/task-preview/12303?level=1&amp;track=1" TargetMode="External"/><Relationship Id="rId7" Type="http://schemas.openxmlformats.org/officeDocument/2006/relationships/image" Target="../media/image19.png"/><Relationship Id="rId8" Type="http://schemas.openxmlformats.org/officeDocument/2006/relationships/image" Target="../media/image45.png"/><Relationship Id="rId10" Type="http://schemas.openxmlformats.org/officeDocument/2006/relationships/image" Target="../media/image2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9.png"/><Relationship Id="rId4" Type="http://schemas.openxmlformats.org/officeDocument/2006/relationships/image" Target="../media/image60.png"/><Relationship Id="rId5" Type="http://schemas.openxmlformats.org/officeDocument/2006/relationships/image" Target="../media/image77.jpg"/><Relationship Id="rId6" Type="http://schemas.openxmlformats.org/officeDocument/2006/relationships/image" Target="../media/image62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9.png"/><Relationship Id="rId4" Type="http://schemas.openxmlformats.org/officeDocument/2006/relationships/image" Target="../media/image60.png"/><Relationship Id="rId5" Type="http://schemas.openxmlformats.org/officeDocument/2006/relationships/image" Target="../media/image76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Relationship Id="rId4" Type="http://schemas.openxmlformats.org/officeDocument/2006/relationships/image" Target="../media/image73.jpg"/><Relationship Id="rId5" Type="http://schemas.openxmlformats.org/officeDocument/2006/relationships/image" Target="../media/image19.png"/><Relationship Id="rId6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8.gif"/><Relationship Id="rId4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gif"/><Relationship Id="rId4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.jp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5"/>
          <p:cNvSpPr txBox="1"/>
          <p:nvPr/>
        </p:nvSpPr>
        <p:spPr>
          <a:xfrm>
            <a:off x="360000" y="1612706"/>
            <a:ext cx="4212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55"/>
          <p:cNvSpPr txBox="1"/>
          <p:nvPr/>
        </p:nvSpPr>
        <p:spPr>
          <a:xfrm>
            <a:off x="360000" y="2101750"/>
            <a:ext cx="84240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Classes. Introduction to PyQt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" name="Google Shape;246;p55"/>
          <p:cNvSpPr txBox="1"/>
          <p:nvPr/>
        </p:nvSpPr>
        <p:spPr>
          <a:xfrm>
            <a:off x="360002" y="4152025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 to guidelines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994" y="4353486"/>
            <a:ext cx="266925" cy="2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5">
            <a:hlinkClick r:id="rId5"/>
          </p:cNvPr>
          <p:cNvSpPr/>
          <p:nvPr/>
        </p:nvSpPr>
        <p:spPr>
          <a:xfrm>
            <a:off x="247811" y="4209692"/>
            <a:ext cx="2211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55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600" y="340063"/>
            <a:ext cx="3053750" cy="6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4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64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4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 1. Classes. Introduction to PyQt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64"/>
          <p:cNvSpPr txBox="1"/>
          <p:nvPr/>
        </p:nvSpPr>
        <p:spPr>
          <a:xfrm>
            <a:off x="388350" y="942400"/>
            <a:ext cx="53760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Object-oriented programming</a:t>
            </a:r>
            <a:endParaRPr sz="25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4" name="Google Shape;414;p64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applications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0" name="Google Shape;420;p65"/>
          <p:cNvSpPr txBox="1"/>
          <p:nvPr/>
        </p:nvSpPr>
        <p:spPr>
          <a:xfrm>
            <a:off x="4674150" y="834300"/>
            <a:ext cx="29304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interface of a windowed application consists of many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objects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(buttons, labels, etc.)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PyQt library describes many types of such objects.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Each type has its own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properties and methods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1" name="Google Shape;421;p6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22" name="Google Shape;422;p6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6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6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6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250" y="834300"/>
            <a:ext cx="4267200" cy="376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6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applications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39" name="Google Shape;439;p66"/>
          <p:cNvSpPr txBox="1"/>
          <p:nvPr/>
        </p:nvSpPr>
        <p:spPr>
          <a:xfrm>
            <a:off x="4674150" y="834300"/>
            <a:ext cx="29304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use PyQt tools properly, you need to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know the main types of interface objects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classes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 able to create the object you need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class instance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 able to work with the properties and methods of interface objects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class fields and methods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40" name="Google Shape;440;p6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41" name="Google Shape;441;p6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6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4" name="Google Shape;4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125" y="887000"/>
            <a:ext cx="4370176" cy="385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Object-oriented programming</a:t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8" name="Google Shape;458;p67"/>
          <p:cNvSpPr txBox="1"/>
          <p:nvPr/>
        </p:nvSpPr>
        <p:spPr>
          <a:xfrm>
            <a:off x="236750" y="1066025"/>
            <a:ext cx="63159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When we were working with the Turtle module, you learned about the concepts of "object," "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property," and "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method."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approach to creating programs in which a program is considered a collection of objects of different types is called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object-oriented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9" name="Google Shape;459;p6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60" name="Google Shape;460;p6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6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3" name="Google Shape;46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7"/>
          <p:cNvPicPr preferRelativeResize="0"/>
          <p:nvPr/>
        </p:nvPicPr>
        <p:blipFill rotWithShape="1">
          <a:blip r:embed="rId5">
            <a:alphaModFix/>
          </a:blip>
          <a:srcRect b="25231" l="3436" r="63002" t="47494"/>
          <a:stretch/>
        </p:blipFill>
        <p:spPr>
          <a:xfrm>
            <a:off x="5792725" y="2897685"/>
            <a:ext cx="1842254" cy="193933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7"/>
          <p:cNvSpPr txBox="1"/>
          <p:nvPr/>
        </p:nvSpPr>
        <p:spPr>
          <a:xfrm>
            <a:off x="236750" y="4272075"/>
            <a:ext cx="53004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This approach is great for creating applications!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an </a:t>
            </a:r>
            <a:r>
              <a:rPr lang="en" sz="2600">
                <a:solidFill>
                  <a:schemeClr val="accent5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object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? 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Which </a:t>
            </a:r>
            <a:r>
              <a:rPr lang="en" sz="2600">
                <a:solidFill>
                  <a:schemeClr val="accent5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examples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of objects do you know?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78" name="Google Shape;478;p6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79" name="Google Shape;479;p6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6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/>
          <p:nvPr/>
        </p:nvSpPr>
        <p:spPr>
          <a:xfrm>
            <a:off x="2944113" y="1589550"/>
            <a:ext cx="2095500" cy="1970100"/>
          </a:xfrm>
          <a:prstGeom prst="ellipse">
            <a:avLst/>
          </a:prstGeom>
          <a:noFill/>
          <a:ln cap="flat" cmpd="sng" w="28575">
            <a:solidFill>
              <a:srgbClr val="008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495" name="Google Shape;495;p69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5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An object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collection of data and actions that represent a whole.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96" name="Google Shape;496;p6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97" name="Google Shape;497;p6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6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0" name="Google Shape;5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6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9"/>
          <p:cNvSpPr/>
          <p:nvPr/>
        </p:nvSpPr>
        <p:spPr>
          <a:xfrm>
            <a:off x="3381580" y="2776813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09" name="Google Shape;509;p69"/>
          <p:cNvSpPr/>
          <p:nvPr/>
        </p:nvSpPr>
        <p:spPr>
          <a:xfrm>
            <a:off x="3381580" y="2286318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10" name="Google Shape;510;p69"/>
          <p:cNvSpPr txBox="1"/>
          <p:nvPr/>
        </p:nvSpPr>
        <p:spPr>
          <a:xfrm>
            <a:off x="3425563" y="1758175"/>
            <a:ext cx="1122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Object</a:t>
            </a:r>
            <a:r>
              <a:rPr lang="en"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r>
              <a:rPr lang="en" sz="1600"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1600">
              <a:highlight>
                <a:srgbClr val="FFD53A"/>
              </a:highlight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11" name="Google Shape;511;p69"/>
          <p:cNvSpPr txBox="1"/>
          <p:nvPr/>
        </p:nvSpPr>
        <p:spPr>
          <a:xfrm>
            <a:off x="3430408" y="2296786"/>
            <a:ext cx="1122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69"/>
          <p:cNvSpPr txBox="1"/>
          <p:nvPr/>
        </p:nvSpPr>
        <p:spPr>
          <a:xfrm>
            <a:off x="3407452" y="2814479"/>
            <a:ext cx="1168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ACTIONS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69"/>
          <p:cNvSpPr/>
          <p:nvPr/>
        </p:nvSpPr>
        <p:spPr>
          <a:xfrm>
            <a:off x="303975" y="1539825"/>
            <a:ext cx="2095500" cy="1970100"/>
          </a:xfrm>
          <a:prstGeom prst="ellipse">
            <a:avLst/>
          </a:prstGeom>
          <a:noFill/>
          <a:ln cap="flat" cmpd="sng" w="28575">
            <a:solidFill>
              <a:srgbClr val="5E1CB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14" name="Google Shape;514;p69"/>
          <p:cNvSpPr/>
          <p:nvPr/>
        </p:nvSpPr>
        <p:spPr>
          <a:xfrm>
            <a:off x="741443" y="2727088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15" name="Google Shape;515;p69"/>
          <p:cNvSpPr/>
          <p:nvPr/>
        </p:nvSpPr>
        <p:spPr>
          <a:xfrm>
            <a:off x="741443" y="2236593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16" name="Google Shape;516;p69"/>
          <p:cNvSpPr txBox="1"/>
          <p:nvPr/>
        </p:nvSpPr>
        <p:spPr>
          <a:xfrm>
            <a:off x="826271" y="1746100"/>
            <a:ext cx="1050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Object</a:t>
            </a:r>
            <a:r>
              <a:rPr lang="en"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>
              <a:highlight>
                <a:srgbClr val="FFD53A"/>
              </a:highlight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17" name="Google Shape;517;p69"/>
          <p:cNvSpPr txBox="1"/>
          <p:nvPr/>
        </p:nvSpPr>
        <p:spPr>
          <a:xfrm>
            <a:off x="790270" y="2247061"/>
            <a:ext cx="1122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69"/>
          <p:cNvSpPr txBox="1"/>
          <p:nvPr/>
        </p:nvSpPr>
        <p:spPr>
          <a:xfrm>
            <a:off x="767315" y="2764754"/>
            <a:ext cx="1168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ACTIONS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69"/>
          <p:cNvSpPr/>
          <p:nvPr/>
        </p:nvSpPr>
        <p:spPr>
          <a:xfrm>
            <a:off x="5574550" y="1589550"/>
            <a:ext cx="2095500" cy="1970100"/>
          </a:xfrm>
          <a:prstGeom prst="ellipse">
            <a:avLst/>
          </a:prstGeom>
          <a:noFill/>
          <a:ln cap="flat" cmpd="sng" w="28575">
            <a:solidFill>
              <a:srgbClr val="FFD53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20" name="Google Shape;520;p69"/>
          <p:cNvSpPr/>
          <p:nvPr/>
        </p:nvSpPr>
        <p:spPr>
          <a:xfrm>
            <a:off x="6012018" y="2776813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21" name="Google Shape;521;p69"/>
          <p:cNvSpPr/>
          <p:nvPr/>
        </p:nvSpPr>
        <p:spPr>
          <a:xfrm>
            <a:off x="6012018" y="2286318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522" name="Google Shape;522;p69"/>
          <p:cNvSpPr txBox="1"/>
          <p:nvPr/>
        </p:nvSpPr>
        <p:spPr>
          <a:xfrm>
            <a:off x="6048325" y="1758175"/>
            <a:ext cx="1122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Object</a:t>
            </a:r>
            <a:r>
              <a:rPr lang="en"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 3 </a:t>
            </a:r>
            <a:endParaRPr>
              <a:highlight>
                <a:srgbClr val="FFD53A"/>
              </a:highlight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6060845" y="2296786"/>
            <a:ext cx="1122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69"/>
          <p:cNvSpPr txBox="1"/>
          <p:nvPr/>
        </p:nvSpPr>
        <p:spPr>
          <a:xfrm>
            <a:off x="6037890" y="2814479"/>
            <a:ext cx="1168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ACTIONS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69"/>
          <p:cNvSpPr txBox="1"/>
          <p:nvPr/>
        </p:nvSpPr>
        <p:spPr>
          <a:xfrm>
            <a:off x="183275" y="3942375"/>
            <a:ext cx="7355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Object types can be quite different.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When programming in the object-oriented approach, you can come up with your own object types.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0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accent5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An object</a:t>
            </a:r>
            <a:endParaRPr sz="28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collection of data and actions that represent a whole.</a:t>
            </a:r>
            <a:endParaRPr sz="2800">
              <a:solidFill>
                <a:schemeClr val="accent5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31" name="Google Shape;531;p7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32" name="Google Shape;532;p7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4" name="Google Shape;534;p7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7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0"/>
          <p:cNvSpPr txBox="1"/>
          <p:nvPr/>
        </p:nvSpPr>
        <p:spPr>
          <a:xfrm>
            <a:off x="183275" y="1397650"/>
            <a:ext cx="51732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Example (objects of the "turtle" type):</a:t>
            </a:r>
            <a:endParaRPr sz="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t1 = Turtle()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t2 = Turtle()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4" name="Google Shape;544;p70"/>
          <p:cNvPicPr preferRelativeResize="0"/>
          <p:nvPr/>
        </p:nvPicPr>
        <p:blipFill rotWithShape="1">
          <a:blip r:embed="rId5">
            <a:alphaModFix/>
          </a:blip>
          <a:srcRect b="7074" l="2200" r="0" t="7066"/>
          <a:stretch/>
        </p:blipFill>
        <p:spPr>
          <a:xfrm>
            <a:off x="4482350" y="2061850"/>
            <a:ext cx="3130199" cy="25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0"/>
          <p:cNvSpPr txBox="1"/>
          <p:nvPr/>
        </p:nvSpPr>
        <p:spPr>
          <a:xfrm>
            <a:off x="183275" y="3686825"/>
            <a:ext cx="42990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Each turtle is endowed with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(color, shape) and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actions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(moving to a point, in a straight line, etc.).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1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600">
                <a:solidFill>
                  <a:schemeClr val="accent5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property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? 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600">
                <a:solidFill>
                  <a:schemeClr val="accent5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method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51" name="Google Shape;551;p7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52" name="Google Shape;552;p7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4" name="Google Shape;554;p7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5" name="Google Shape;5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7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7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p7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68" name="Google Shape;568;p7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7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1" name="Google Shape;57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7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72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5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 </a:t>
            </a:r>
            <a:r>
              <a:rPr lang="en" sz="2600">
                <a:solidFill>
                  <a:schemeClr val="accent5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property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variable inside an object.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0" name="Google Shape;580;p72"/>
          <p:cNvSpPr txBox="1"/>
          <p:nvPr/>
        </p:nvSpPr>
        <p:spPr>
          <a:xfrm>
            <a:off x="303975" y="939100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5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 method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function inside an object.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1" name="Google Shape;581;p72"/>
          <p:cNvSpPr txBox="1"/>
          <p:nvPr/>
        </p:nvSpPr>
        <p:spPr>
          <a:xfrm>
            <a:off x="236750" y="1851650"/>
            <a:ext cx="69702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 are 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iven a piece of code. What are the names of the mutable objects and their types? List the properties and methods provided in the program.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72"/>
          <p:cNvSpPr txBox="1"/>
          <p:nvPr/>
        </p:nvSpPr>
        <p:spPr>
          <a:xfrm>
            <a:off x="270100" y="2632500"/>
            <a:ext cx="2284500" cy="23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t1 = Turtle()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t2 = Turtle()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t1.color(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'red'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t1.shape(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'turtle'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t1.penup()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t1.goto(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* width,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t2.color(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'blue'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t2.shape(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'turtle'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7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88" name="Google Shape;588;p7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0" name="Google Shape;590;p7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1" name="Google Shape;5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7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7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7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7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3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5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 </a:t>
            </a:r>
            <a:r>
              <a:rPr lang="en" sz="2600">
                <a:solidFill>
                  <a:schemeClr val="accent5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property</a:t>
            </a:r>
            <a:endParaRPr sz="28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variable inside an object.</a:t>
            </a:r>
            <a:endParaRPr sz="2500">
              <a:solidFill>
                <a:schemeClr val="accent5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0" name="Google Shape;600;p73"/>
          <p:cNvSpPr txBox="1"/>
          <p:nvPr/>
        </p:nvSpPr>
        <p:spPr>
          <a:xfrm>
            <a:off x="303975" y="939100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5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 method</a:t>
            </a:r>
            <a:endParaRPr sz="28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function inside an object.</a:t>
            </a:r>
            <a:endParaRPr sz="2500">
              <a:solidFill>
                <a:schemeClr val="accent5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1" name="Google Shape;601;p73"/>
          <p:cNvSpPr txBox="1"/>
          <p:nvPr/>
        </p:nvSpPr>
        <p:spPr>
          <a:xfrm>
            <a:off x="236750" y="1851650"/>
            <a:ext cx="69702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are given a piece of code. What are the names of the mutable objects and their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types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? List the </a:t>
            </a:r>
            <a:r>
              <a:rPr lang="en">
                <a:highlight>
                  <a:schemeClr val="accent4"/>
                </a:highlight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">
                <a:highlight>
                  <a:schemeClr val="accent3"/>
                </a:highlight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provided in the program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73"/>
          <p:cNvSpPr txBox="1"/>
          <p:nvPr/>
        </p:nvSpPr>
        <p:spPr>
          <a:xfrm>
            <a:off x="270100" y="2632500"/>
            <a:ext cx="2284500" cy="23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t1 = </a:t>
            </a:r>
            <a:r>
              <a:rPr lang="en" sz="1200">
                <a:solidFill>
                  <a:schemeClr val="dk1"/>
                </a:solidFill>
                <a:highlight>
                  <a:schemeClr val="accent6"/>
                </a:highlight>
                <a:latin typeface="Consolas"/>
                <a:ea typeface="Consolas"/>
                <a:cs typeface="Consolas"/>
                <a:sym typeface="Consolas"/>
              </a:rPr>
              <a:t>Turtle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t2 = </a:t>
            </a:r>
            <a:r>
              <a:rPr lang="en" sz="1200">
                <a:solidFill>
                  <a:schemeClr val="dk1"/>
                </a:solidFill>
                <a:highlight>
                  <a:schemeClr val="accent6"/>
                </a:highlight>
                <a:latin typeface="Consolas"/>
                <a:ea typeface="Consolas"/>
                <a:cs typeface="Consolas"/>
                <a:sym typeface="Consolas"/>
              </a:rPr>
              <a:t>Turtle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t1.</a:t>
            </a:r>
            <a:r>
              <a:rPr lang="en" sz="1200">
                <a:solidFill>
                  <a:schemeClr val="dk1"/>
                </a:solidFill>
                <a:highlight>
                  <a:schemeClr val="accent4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'red'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t1.</a:t>
            </a:r>
            <a:r>
              <a:rPr lang="en" sz="1200">
                <a:solidFill>
                  <a:schemeClr val="dk1"/>
                </a:solidFill>
                <a:highlight>
                  <a:schemeClr val="accent4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'turtle'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00800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t1.</a:t>
            </a:r>
            <a:r>
              <a:rPr lang="en" sz="1200">
                <a:solidFill>
                  <a:schemeClr val="dk1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penup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t1.</a:t>
            </a:r>
            <a:r>
              <a:rPr lang="en" sz="1200">
                <a:solidFill>
                  <a:schemeClr val="dk1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goto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* width,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t2.</a:t>
            </a:r>
            <a:r>
              <a:rPr lang="en" sz="1200">
                <a:solidFill>
                  <a:schemeClr val="dk1"/>
                </a:solidFill>
                <a:highlight>
                  <a:schemeClr val="accent4"/>
                </a:highlight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'blue'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t2.</a:t>
            </a:r>
            <a:r>
              <a:rPr lang="en" sz="1200">
                <a:solidFill>
                  <a:schemeClr val="dk1"/>
                </a:solidFill>
                <a:highlight>
                  <a:schemeClr val="accent4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'turtle'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3" name="Google Shape;603;p73"/>
          <p:cNvSpPr/>
          <p:nvPr/>
        </p:nvSpPr>
        <p:spPr>
          <a:xfrm>
            <a:off x="2310725" y="2684750"/>
            <a:ext cx="123300" cy="482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3"/>
          <p:cNvSpPr txBox="1"/>
          <p:nvPr/>
        </p:nvSpPr>
        <p:spPr>
          <a:xfrm>
            <a:off x="2604800" y="2741750"/>
            <a:ext cx="4192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Creating two Turtle objects t1 and t2.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5" name="Google Shape;605;p73"/>
          <p:cNvSpPr/>
          <p:nvPr/>
        </p:nvSpPr>
        <p:spPr>
          <a:xfrm>
            <a:off x="2310725" y="3278525"/>
            <a:ext cx="123300" cy="482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3"/>
          <p:cNvSpPr txBox="1"/>
          <p:nvPr/>
        </p:nvSpPr>
        <p:spPr>
          <a:xfrm>
            <a:off x="2604800" y="3335525"/>
            <a:ext cx="4192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Changing the "color" and "shape" properties of the t1 object.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73"/>
          <p:cNvSpPr/>
          <p:nvPr/>
        </p:nvSpPr>
        <p:spPr>
          <a:xfrm>
            <a:off x="2310725" y="3825950"/>
            <a:ext cx="123300" cy="482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3"/>
          <p:cNvSpPr txBox="1"/>
          <p:nvPr/>
        </p:nvSpPr>
        <p:spPr>
          <a:xfrm>
            <a:off x="2604800" y="3793675"/>
            <a:ext cx="4192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Applying the </a:t>
            </a:r>
            <a:r>
              <a:rPr i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pen up</a:t>
            </a:r>
            <a:r>
              <a:rPr i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i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goto</a:t>
            </a:r>
            <a:r>
              <a:rPr i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 methods to the t1 object.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73"/>
          <p:cNvSpPr/>
          <p:nvPr/>
        </p:nvSpPr>
        <p:spPr>
          <a:xfrm>
            <a:off x="2310725" y="4373375"/>
            <a:ext cx="123300" cy="482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3"/>
          <p:cNvSpPr txBox="1"/>
          <p:nvPr/>
        </p:nvSpPr>
        <p:spPr>
          <a:xfrm>
            <a:off x="2604800" y="4402500"/>
            <a:ext cx="41925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Changing the "color" and "shape" properties of the t2 object.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6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6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538" y="1513099"/>
            <a:ext cx="2237575" cy="211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1. 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Classes. Introduction to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PyQt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360000" y="916000"/>
            <a:ext cx="53760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applications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2" name="Google Shape;262;p56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Discussion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4"/>
          <p:cNvSpPr txBox="1"/>
          <p:nvPr/>
        </p:nvSpPr>
        <p:spPr>
          <a:xfrm>
            <a:off x="1832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t1 = </a:t>
            </a:r>
            <a:r>
              <a:rPr lang="en" sz="2000">
                <a:solidFill>
                  <a:schemeClr val="dk1"/>
                </a:solidFill>
                <a:highlight>
                  <a:schemeClr val="accent6"/>
                </a:highlight>
                <a:latin typeface="Consolas"/>
                <a:ea typeface="Consolas"/>
                <a:cs typeface="Consolas"/>
                <a:sym typeface="Consolas"/>
              </a:rPr>
              <a:t>Turtle</a:t>
            </a:r>
            <a:r>
              <a:rPr lang="en" sz="2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t2 = Turtle()</a:t>
            </a:r>
            <a:endParaRPr sz="3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16" name="Google Shape;616;p7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17" name="Google Shape;617;p7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9" name="Google Shape;619;p7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0" name="Google Shape;6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7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74"/>
          <p:cNvSpPr txBox="1"/>
          <p:nvPr/>
        </p:nvSpPr>
        <p:spPr>
          <a:xfrm>
            <a:off x="2672975" y="175175"/>
            <a:ext cx="47454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By naming the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object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type, we show which 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class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it belongs to.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74"/>
          <p:cNvSpPr txBox="1"/>
          <p:nvPr/>
        </p:nvSpPr>
        <p:spPr>
          <a:xfrm>
            <a:off x="2697763" y="1513725"/>
            <a:ext cx="4424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it’s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a turtle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74"/>
          <p:cNvSpPr txBox="1"/>
          <p:nvPr/>
        </p:nvSpPr>
        <p:spPr>
          <a:xfrm>
            <a:off x="648313" y="2494300"/>
            <a:ext cx="18183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Object</a:t>
            </a:r>
            <a:endParaRPr sz="2800">
              <a:highlight>
                <a:srgbClr val="FFD53A"/>
              </a:highlight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31" name="Google Shape;631;p74"/>
          <p:cNvSpPr txBox="1"/>
          <p:nvPr/>
        </p:nvSpPr>
        <p:spPr>
          <a:xfrm>
            <a:off x="3848713" y="2418100"/>
            <a:ext cx="3563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>
                <a:latin typeface="Montserrat Black"/>
                <a:ea typeface="Montserrat Black"/>
                <a:cs typeface="Montserrat Black"/>
                <a:sym typeface="Montserrat Black"/>
              </a:rPr>
              <a:t>Object </a:t>
            </a:r>
            <a:r>
              <a:rPr lang="en" sz="2800">
                <a:solidFill>
                  <a:schemeClr val="dk1"/>
                </a:solidFill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class</a:t>
            </a:r>
            <a:endParaRPr sz="28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632" name="Google Shape;632;p74"/>
          <p:cNvCxnSpPr/>
          <p:nvPr/>
        </p:nvCxnSpPr>
        <p:spPr>
          <a:xfrm rot="10800000">
            <a:off x="4509963" y="2019775"/>
            <a:ext cx="194400" cy="375600"/>
          </a:xfrm>
          <a:prstGeom prst="straightConnector1">
            <a:avLst/>
          </a:prstGeom>
          <a:noFill/>
          <a:ln cap="flat" cmpd="sng" w="38100">
            <a:solidFill>
              <a:srgbClr val="833AE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74"/>
          <p:cNvSpPr/>
          <p:nvPr/>
        </p:nvSpPr>
        <p:spPr>
          <a:xfrm rot="5400000">
            <a:off x="3398252" y="1187550"/>
            <a:ext cx="1108500" cy="4802400"/>
          </a:xfrm>
          <a:prstGeom prst="leftBrace">
            <a:avLst>
              <a:gd fmla="val 10754" name="adj1"/>
              <a:gd fmla="val 42333" name="adj2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4"/>
          <p:cNvSpPr txBox="1"/>
          <p:nvPr/>
        </p:nvSpPr>
        <p:spPr>
          <a:xfrm>
            <a:off x="1641088" y="3611150"/>
            <a:ext cx="48024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ExtraBold"/>
                <a:ea typeface="Montserrat ExtraBold"/>
                <a:cs typeface="Montserrat ExtraBold"/>
                <a:sym typeface="Montserrat ExtraBold"/>
              </a:rPr>
              <a:t>Our knowledge about all these objects</a:t>
            </a:r>
            <a:endParaRPr sz="21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5" name="Google Shape;635;p74"/>
          <p:cNvPicPr preferRelativeResize="0"/>
          <p:nvPr/>
        </p:nvPicPr>
        <p:blipFill rotWithShape="1">
          <a:blip r:embed="rId5">
            <a:alphaModFix/>
          </a:blip>
          <a:srcRect b="0" l="0" r="5114" t="0"/>
          <a:stretch/>
        </p:blipFill>
        <p:spPr>
          <a:xfrm>
            <a:off x="1035747" y="1442537"/>
            <a:ext cx="1549053" cy="9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7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41" name="Google Shape;641;p7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7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4" name="Google Shape;6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7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7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5"/>
          <p:cNvSpPr txBox="1"/>
          <p:nvPr/>
        </p:nvSpPr>
        <p:spPr>
          <a:xfrm>
            <a:off x="303975" y="175175"/>
            <a:ext cx="72351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5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Class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➢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single name for many objects;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➢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programming: a general description of how these objects should be arranged.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75"/>
          <p:cNvSpPr/>
          <p:nvPr/>
        </p:nvSpPr>
        <p:spPr>
          <a:xfrm>
            <a:off x="2067438" y="1947650"/>
            <a:ext cx="1736100" cy="49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Classes</a:t>
            </a:r>
            <a:endParaRPr sz="1600"/>
          </a:p>
        </p:txBody>
      </p:sp>
      <p:sp>
        <p:nvSpPr>
          <p:cNvPr id="654" name="Google Shape;654;p75"/>
          <p:cNvSpPr/>
          <p:nvPr/>
        </p:nvSpPr>
        <p:spPr>
          <a:xfrm>
            <a:off x="435038" y="2827900"/>
            <a:ext cx="1736100" cy="49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Ready-made</a:t>
            </a:r>
            <a:endParaRPr sz="1600"/>
          </a:p>
        </p:txBody>
      </p:sp>
      <p:sp>
        <p:nvSpPr>
          <p:cNvPr id="655" name="Google Shape;655;p75"/>
          <p:cNvSpPr/>
          <p:nvPr/>
        </p:nvSpPr>
        <p:spPr>
          <a:xfrm>
            <a:off x="3803538" y="2827900"/>
            <a:ext cx="1736100" cy="49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Your own</a:t>
            </a:r>
            <a:endParaRPr sz="1600"/>
          </a:p>
        </p:txBody>
      </p:sp>
      <p:sp>
        <p:nvSpPr>
          <p:cNvPr id="656" name="Google Shape;656;p75"/>
          <p:cNvSpPr/>
          <p:nvPr/>
        </p:nvSpPr>
        <p:spPr>
          <a:xfrm rot="5400000">
            <a:off x="4090888" y="3333900"/>
            <a:ext cx="1162200" cy="1737000"/>
          </a:xfrm>
          <a:prstGeom prst="flowChartDelay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75"/>
          <p:cNvSpPr txBox="1"/>
          <p:nvPr/>
        </p:nvSpPr>
        <p:spPr>
          <a:xfrm>
            <a:off x="3749213" y="3748525"/>
            <a:ext cx="1847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properties and methods need to be described</a:t>
            </a:r>
            <a:endParaRPr sz="1500"/>
          </a:p>
        </p:txBody>
      </p:sp>
      <p:sp>
        <p:nvSpPr>
          <p:cNvPr id="658" name="Google Shape;658;p75"/>
          <p:cNvSpPr/>
          <p:nvPr/>
        </p:nvSpPr>
        <p:spPr>
          <a:xfrm rot="5400000">
            <a:off x="721063" y="3333900"/>
            <a:ext cx="1162200" cy="1737000"/>
          </a:xfrm>
          <a:prstGeom prst="flowChartDelay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5"/>
          <p:cNvSpPr txBox="1"/>
          <p:nvPr/>
        </p:nvSpPr>
        <p:spPr>
          <a:xfrm>
            <a:off x="379388" y="3748525"/>
            <a:ext cx="1847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Already described in libraries</a:t>
            </a:r>
            <a:endParaRPr sz="1500"/>
          </a:p>
        </p:txBody>
      </p:sp>
      <p:cxnSp>
        <p:nvCxnSpPr>
          <p:cNvPr id="660" name="Google Shape;660;p75"/>
          <p:cNvCxnSpPr>
            <a:stCxn id="653" idx="2"/>
            <a:endCxn id="654" idx="0"/>
          </p:cNvCxnSpPr>
          <p:nvPr/>
        </p:nvCxnSpPr>
        <p:spPr>
          <a:xfrm flipH="1">
            <a:off x="1303188" y="2440850"/>
            <a:ext cx="1632300" cy="387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75"/>
          <p:cNvCxnSpPr>
            <a:stCxn id="653" idx="2"/>
            <a:endCxn id="655" idx="0"/>
          </p:cNvCxnSpPr>
          <p:nvPr/>
        </p:nvCxnSpPr>
        <p:spPr>
          <a:xfrm>
            <a:off x="2935488" y="2440850"/>
            <a:ext cx="1736100" cy="387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75"/>
          <p:cNvCxnSpPr>
            <a:stCxn id="654" idx="2"/>
            <a:endCxn id="658" idx="1"/>
          </p:cNvCxnSpPr>
          <p:nvPr/>
        </p:nvCxnSpPr>
        <p:spPr>
          <a:xfrm flipH="1">
            <a:off x="1302188" y="3321100"/>
            <a:ext cx="900" cy="300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3" name="Google Shape;663;p75"/>
          <p:cNvCxnSpPr>
            <a:stCxn id="655" idx="2"/>
            <a:endCxn id="656" idx="1"/>
          </p:cNvCxnSpPr>
          <p:nvPr/>
        </p:nvCxnSpPr>
        <p:spPr>
          <a:xfrm>
            <a:off x="4671588" y="3321100"/>
            <a:ext cx="300" cy="300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7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69" name="Google Shape;669;p7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7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2" name="Google Shape;67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7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7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7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7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76"/>
          <p:cNvSpPr txBox="1"/>
          <p:nvPr/>
        </p:nvSpPr>
        <p:spPr>
          <a:xfrm>
            <a:off x="303975" y="175175"/>
            <a:ext cx="72351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5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Class</a:t>
            </a:r>
            <a:endParaRPr sz="28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➢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single name for many objects;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➢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programming: a general description of how these objects should be arranged.</a:t>
            </a:r>
            <a:endParaRPr sz="2500">
              <a:solidFill>
                <a:schemeClr val="accent5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1" name="Google Shape;681;p76"/>
          <p:cNvSpPr/>
          <p:nvPr/>
        </p:nvSpPr>
        <p:spPr>
          <a:xfrm>
            <a:off x="2067438" y="1947650"/>
            <a:ext cx="1736100" cy="49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Classes</a:t>
            </a:r>
            <a:endParaRPr sz="1600"/>
          </a:p>
        </p:txBody>
      </p:sp>
      <p:sp>
        <p:nvSpPr>
          <p:cNvPr id="682" name="Google Shape;682;p76"/>
          <p:cNvSpPr/>
          <p:nvPr/>
        </p:nvSpPr>
        <p:spPr>
          <a:xfrm>
            <a:off x="435038" y="2827900"/>
            <a:ext cx="1736100" cy="49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Ready-made</a:t>
            </a:r>
            <a:endParaRPr sz="1600"/>
          </a:p>
        </p:txBody>
      </p:sp>
      <p:sp>
        <p:nvSpPr>
          <p:cNvPr id="683" name="Google Shape;683;p76"/>
          <p:cNvSpPr/>
          <p:nvPr/>
        </p:nvSpPr>
        <p:spPr>
          <a:xfrm>
            <a:off x="3803538" y="2827900"/>
            <a:ext cx="1736100" cy="49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Your own</a:t>
            </a:r>
            <a:endParaRPr sz="1600"/>
          </a:p>
        </p:txBody>
      </p:sp>
      <p:sp>
        <p:nvSpPr>
          <p:cNvPr id="684" name="Google Shape;684;p76"/>
          <p:cNvSpPr/>
          <p:nvPr/>
        </p:nvSpPr>
        <p:spPr>
          <a:xfrm rot="5400000">
            <a:off x="4090888" y="3333900"/>
            <a:ext cx="1162200" cy="1737000"/>
          </a:xfrm>
          <a:prstGeom prst="flowChartDelay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76"/>
          <p:cNvSpPr txBox="1"/>
          <p:nvPr/>
        </p:nvSpPr>
        <p:spPr>
          <a:xfrm>
            <a:off x="3749213" y="3748525"/>
            <a:ext cx="1847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The properties and methods need to be described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86" name="Google Shape;686;p76"/>
          <p:cNvSpPr/>
          <p:nvPr/>
        </p:nvSpPr>
        <p:spPr>
          <a:xfrm rot="5400000">
            <a:off x="721063" y="3333900"/>
            <a:ext cx="1162200" cy="1737000"/>
          </a:xfrm>
          <a:prstGeom prst="flowChartDelay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76"/>
          <p:cNvSpPr txBox="1"/>
          <p:nvPr/>
        </p:nvSpPr>
        <p:spPr>
          <a:xfrm>
            <a:off x="379388" y="3748525"/>
            <a:ext cx="1847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Already described in libraries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688" name="Google Shape;688;p76"/>
          <p:cNvCxnSpPr>
            <a:stCxn id="681" idx="2"/>
            <a:endCxn id="682" idx="0"/>
          </p:cNvCxnSpPr>
          <p:nvPr/>
        </p:nvCxnSpPr>
        <p:spPr>
          <a:xfrm flipH="1">
            <a:off x="1303188" y="2440850"/>
            <a:ext cx="1632300" cy="387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p76"/>
          <p:cNvCxnSpPr>
            <a:stCxn id="681" idx="2"/>
            <a:endCxn id="683" idx="0"/>
          </p:cNvCxnSpPr>
          <p:nvPr/>
        </p:nvCxnSpPr>
        <p:spPr>
          <a:xfrm>
            <a:off x="2935488" y="2440850"/>
            <a:ext cx="1736100" cy="387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0" name="Google Shape;690;p76"/>
          <p:cNvCxnSpPr>
            <a:stCxn id="682" idx="2"/>
            <a:endCxn id="686" idx="1"/>
          </p:cNvCxnSpPr>
          <p:nvPr/>
        </p:nvCxnSpPr>
        <p:spPr>
          <a:xfrm flipH="1">
            <a:off x="1302188" y="3321100"/>
            <a:ext cx="900" cy="300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76"/>
          <p:cNvCxnSpPr>
            <a:stCxn id="683" idx="2"/>
            <a:endCxn id="684" idx="1"/>
          </p:cNvCxnSpPr>
          <p:nvPr/>
        </p:nvCxnSpPr>
        <p:spPr>
          <a:xfrm>
            <a:off x="4671588" y="3321100"/>
            <a:ext cx="300" cy="300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2" name="Google Shape;692;p76"/>
          <p:cNvSpPr/>
          <p:nvPr/>
        </p:nvSpPr>
        <p:spPr>
          <a:xfrm>
            <a:off x="3647250" y="2760050"/>
            <a:ext cx="2061900" cy="2151600"/>
          </a:xfrm>
          <a:prstGeom prst="roundRect">
            <a:avLst>
              <a:gd fmla="val 9781" name="adj"/>
            </a:avLst>
          </a:prstGeom>
          <a:noFill/>
          <a:ln cap="flat" cmpd="sng" w="19050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6"/>
          <p:cNvSpPr txBox="1"/>
          <p:nvPr/>
        </p:nvSpPr>
        <p:spPr>
          <a:xfrm>
            <a:off x="5838275" y="2723025"/>
            <a:ext cx="18474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Let's explore how classes work by creating some of our own classes.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7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99" name="Google Shape;699;p7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7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7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2" name="Google Shape;70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7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7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9" name="Google Shape;70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7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1" name="Google Shape;711;p77"/>
          <p:cNvSpPr txBox="1"/>
          <p:nvPr/>
        </p:nvSpPr>
        <p:spPr>
          <a:xfrm>
            <a:off x="233275" y="674075"/>
            <a:ext cx="72351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create a class, we need to do the following: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define the characteristics of an instance of the class;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for managing an instance.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6" name="Google Shape;716;p7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17" name="Google Shape;717;p7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7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0" name="Google Shape;72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7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7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78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29" name="Google Shape;729;p78"/>
          <p:cNvSpPr txBox="1"/>
          <p:nvPr/>
        </p:nvSpPr>
        <p:spPr>
          <a:xfrm>
            <a:off x="233275" y="674075"/>
            <a:ext cx="72351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create a class, we need to do the following: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define the characteristics of an instance of the class;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managing an instance.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78"/>
          <p:cNvSpPr txBox="1"/>
          <p:nvPr/>
        </p:nvSpPr>
        <p:spPr>
          <a:xfrm>
            <a:off x="233275" y="2143500"/>
            <a:ext cx="50670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        = title_text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1" name="Google Shape;731;p78"/>
          <p:cNvSpPr/>
          <p:nvPr/>
        </p:nvSpPr>
        <p:spPr>
          <a:xfrm>
            <a:off x="1030950" y="2241175"/>
            <a:ext cx="14343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Class name</a:t>
            </a:r>
            <a:endParaRPr sz="1200"/>
          </a:p>
        </p:txBody>
      </p:sp>
      <p:sp>
        <p:nvSpPr>
          <p:cNvPr id="732" name="Google Shape;732;p78"/>
          <p:cNvSpPr/>
          <p:nvPr/>
        </p:nvSpPr>
        <p:spPr>
          <a:xfrm>
            <a:off x="3168000" y="2678200"/>
            <a:ext cx="13368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733" name="Google Shape;733;p78"/>
          <p:cNvSpPr/>
          <p:nvPr/>
        </p:nvSpPr>
        <p:spPr>
          <a:xfrm>
            <a:off x="3788350" y="3064600"/>
            <a:ext cx="13368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734" name="Google Shape;734;p78"/>
          <p:cNvSpPr/>
          <p:nvPr/>
        </p:nvSpPr>
        <p:spPr>
          <a:xfrm>
            <a:off x="1975750" y="3061850"/>
            <a:ext cx="16101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Property name</a:t>
            </a:r>
            <a:endParaRPr sz="1200"/>
          </a:p>
        </p:txBody>
      </p:sp>
      <p:sp>
        <p:nvSpPr>
          <p:cNvPr id="735" name="Google Shape;735;p78"/>
          <p:cNvSpPr/>
          <p:nvPr/>
        </p:nvSpPr>
        <p:spPr>
          <a:xfrm>
            <a:off x="1287725" y="3504300"/>
            <a:ext cx="15585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Method name</a:t>
            </a:r>
            <a:endParaRPr sz="1200"/>
          </a:p>
        </p:txBody>
      </p:sp>
      <p:sp>
        <p:nvSpPr>
          <p:cNvPr id="736" name="Google Shape;736;p78"/>
          <p:cNvSpPr/>
          <p:nvPr/>
        </p:nvSpPr>
        <p:spPr>
          <a:xfrm>
            <a:off x="1287725" y="3882525"/>
            <a:ext cx="28137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Action with object and properties</a:t>
            </a:r>
            <a:endParaRPr sz="1300"/>
          </a:p>
        </p:txBody>
      </p:sp>
      <p:sp>
        <p:nvSpPr>
          <p:cNvPr id="737" name="Google Shape;737;p78"/>
          <p:cNvSpPr/>
          <p:nvPr/>
        </p:nvSpPr>
        <p:spPr>
          <a:xfrm>
            <a:off x="1287725" y="4260750"/>
            <a:ext cx="28137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cxnSp>
        <p:nvCxnSpPr>
          <p:cNvPr id="738" name="Google Shape;738;p78"/>
          <p:cNvCxnSpPr/>
          <p:nvPr/>
        </p:nvCxnSpPr>
        <p:spPr>
          <a:xfrm>
            <a:off x="762000" y="2590200"/>
            <a:ext cx="0" cy="210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78"/>
          <p:cNvCxnSpPr/>
          <p:nvPr/>
        </p:nvCxnSpPr>
        <p:spPr>
          <a:xfrm>
            <a:off x="1221450" y="2980775"/>
            <a:ext cx="0" cy="39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78"/>
          <p:cNvCxnSpPr/>
          <p:nvPr/>
        </p:nvCxnSpPr>
        <p:spPr>
          <a:xfrm>
            <a:off x="1205750" y="3782700"/>
            <a:ext cx="0" cy="856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7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46" name="Google Shape;746;p7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8" name="Google Shape;748;p7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9" name="Google Shape;74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7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7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7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79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8" name="Google Shape;758;p79"/>
          <p:cNvSpPr txBox="1"/>
          <p:nvPr/>
        </p:nvSpPr>
        <p:spPr>
          <a:xfrm>
            <a:off x="233275" y="674075"/>
            <a:ext cx="72351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create a class, we need to do the following: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define the characteristics of an instance of the class;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managing an instance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79"/>
          <p:cNvSpPr txBox="1"/>
          <p:nvPr/>
        </p:nvSpPr>
        <p:spPr>
          <a:xfrm>
            <a:off x="233275" y="2143500"/>
            <a:ext cx="50670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        = title_text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0" name="Google Shape;760;p79"/>
          <p:cNvSpPr/>
          <p:nvPr/>
        </p:nvSpPr>
        <p:spPr>
          <a:xfrm>
            <a:off x="1030950" y="2241175"/>
            <a:ext cx="14343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Class name</a:t>
            </a:r>
            <a:endParaRPr sz="1200"/>
          </a:p>
        </p:txBody>
      </p:sp>
      <p:sp>
        <p:nvSpPr>
          <p:cNvPr id="761" name="Google Shape;761;p79"/>
          <p:cNvSpPr/>
          <p:nvPr/>
        </p:nvSpPr>
        <p:spPr>
          <a:xfrm>
            <a:off x="3168000" y="2678200"/>
            <a:ext cx="13368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762" name="Google Shape;762;p79"/>
          <p:cNvSpPr/>
          <p:nvPr/>
        </p:nvSpPr>
        <p:spPr>
          <a:xfrm>
            <a:off x="3788350" y="3064600"/>
            <a:ext cx="13368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763" name="Google Shape;763;p79"/>
          <p:cNvSpPr/>
          <p:nvPr/>
        </p:nvSpPr>
        <p:spPr>
          <a:xfrm>
            <a:off x="1975750" y="3061850"/>
            <a:ext cx="16101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Property name</a:t>
            </a:r>
            <a:endParaRPr sz="1200"/>
          </a:p>
        </p:txBody>
      </p:sp>
      <p:sp>
        <p:nvSpPr>
          <p:cNvPr id="764" name="Google Shape;764;p79"/>
          <p:cNvSpPr/>
          <p:nvPr/>
        </p:nvSpPr>
        <p:spPr>
          <a:xfrm>
            <a:off x="1287725" y="3504300"/>
            <a:ext cx="15585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Method name</a:t>
            </a:r>
            <a:endParaRPr sz="1200"/>
          </a:p>
        </p:txBody>
      </p:sp>
      <p:sp>
        <p:nvSpPr>
          <p:cNvPr id="765" name="Google Shape;765;p79"/>
          <p:cNvSpPr/>
          <p:nvPr/>
        </p:nvSpPr>
        <p:spPr>
          <a:xfrm>
            <a:off x="1287725" y="3882525"/>
            <a:ext cx="28137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Action with object and properties</a:t>
            </a:r>
            <a:endParaRPr sz="1300"/>
          </a:p>
        </p:txBody>
      </p:sp>
      <p:sp>
        <p:nvSpPr>
          <p:cNvPr id="766" name="Google Shape;766;p79"/>
          <p:cNvSpPr/>
          <p:nvPr/>
        </p:nvSpPr>
        <p:spPr>
          <a:xfrm>
            <a:off x="1287725" y="4260750"/>
            <a:ext cx="28137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sp>
        <p:nvSpPr>
          <p:cNvPr id="767" name="Google Shape;767;p79"/>
          <p:cNvSpPr/>
          <p:nvPr/>
        </p:nvSpPr>
        <p:spPr>
          <a:xfrm>
            <a:off x="5367625" y="2588550"/>
            <a:ext cx="134400" cy="80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9"/>
          <p:cNvSpPr txBox="1"/>
          <p:nvPr/>
        </p:nvSpPr>
        <p:spPr>
          <a:xfrm>
            <a:off x="5502025" y="2402800"/>
            <a:ext cx="23685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special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function that creates an instance of a class with the specified properties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9" name="Google Shape;769;p79"/>
          <p:cNvCxnSpPr/>
          <p:nvPr/>
        </p:nvCxnSpPr>
        <p:spPr>
          <a:xfrm>
            <a:off x="762000" y="2590200"/>
            <a:ext cx="0" cy="210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79"/>
          <p:cNvCxnSpPr/>
          <p:nvPr/>
        </p:nvCxnSpPr>
        <p:spPr>
          <a:xfrm>
            <a:off x="1221450" y="2980775"/>
            <a:ext cx="0" cy="39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79"/>
          <p:cNvCxnSpPr/>
          <p:nvPr/>
        </p:nvCxnSpPr>
        <p:spPr>
          <a:xfrm>
            <a:off x="1205750" y="3782700"/>
            <a:ext cx="0" cy="856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79"/>
          <p:cNvSpPr txBox="1"/>
          <p:nvPr/>
        </p:nvSpPr>
        <p:spPr>
          <a:xfrm>
            <a:off x="5502225" y="3919275"/>
            <a:ext cx="1734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3" name="Google Shape;773;p79"/>
          <p:cNvSpPr txBox="1"/>
          <p:nvPr/>
        </p:nvSpPr>
        <p:spPr>
          <a:xfrm>
            <a:off x="5125350" y="4473975"/>
            <a:ext cx="2813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Two underscores</a:t>
            </a: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p79"/>
          <p:cNvSpPr/>
          <p:nvPr/>
        </p:nvSpPr>
        <p:spPr>
          <a:xfrm>
            <a:off x="5601825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9"/>
          <p:cNvSpPr/>
          <p:nvPr/>
        </p:nvSpPr>
        <p:spPr>
          <a:xfrm>
            <a:off x="5792725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79"/>
          <p:cNvSpPr/>
          <p:nvPr/>
        </p:nvSpPr>
        <p:spPr>
          <a:xfrm>
            <a:off x="6692397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79"/>
          <p:cNvSpPr/>
          <p:nvPr/>
        </p:nvSpPr>
        <p:spPr>
          <a:xfrm>
            <a:off x="6872401" y="4190075"/>
            <a:ext cx="1929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8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83" name="Google Shape;783;p8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" name="Google Shape;785;p8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6" name="Google Shape;78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8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8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8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8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3" name="Google Shape;79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0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95" name="Google Shape;795;p80"/>
          <p:cNvSpPr txBox="1"/>
          <p:nvPr/>
        </p:nvSpPr>
        <p:spPr>
          <a:xfrm>
            <a:off x="233275" y="674075"/>
            <a:ext cx="72351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create a class, we need to do the following: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define the characteristics of an instance of the class;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managing an instance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6" name="Google Shape;796;p80"/>
          <p:cNvSpPr txBox="1"/>
          <p:nvPr/>
        </p:nvSpPr>
        <p:spPr>
          <a:xfrm>
            <a:off x="233275" y="2143500"/>
            <a:ext cx="50670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        = title_text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7" name="Google Shape;797;p80"/>
          <p:cNvSpPr/>
          <p:nvPr/>
        </p:nvSpPr>
        <p:spPr>
          <a:xfrm>
            <a:off x="1030950" y="2241175"/>
            <a:ext cx="14343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Class name</a:t>
            </a:r>
            <a:endParaRPr sz="1200"/>
          </a:p>
        </p:txBody>
      </p:sp>
      <p:sp>
        <p:nvSpPr>
          <p:cNvPr id="798" name="Google Shape;798;p80"/>
          <p:cNvSpPr/>
          <p:nvPr/>
        </p:nvSpPr>
        <p:spPr>
          <a:xfrm>
            <a:off x="3168000" y="2678200"/>
            <a:ext cx="13368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Value</a:t>
            </a:r>
            <a:endParaRPr sz="1300"/>
          </a:p>
        </p:txBody>
      </p:sp>
      <p:sp>
        <p:nvSpPr>
          <p:cNvPr id="799" name="Google Shape;799;p80"/>
          <p:cNvSpPr/>
          <p:nvPr/>
        </p:nvSpPr>
        <p:spPr>
          <a:xfrm>
            <a:off x="3788350" y="3064600"/>
            <a:ext cx="13368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800" name="Google Shape;800;p80"/>
          <p:cNvSpPr/>
          <p:nvPr/>
        </p:nvSpPr>
        <p:spPr>
          <a:xfrm>
            <a:off x="1975750" y="3061850"/>
            <a:ext cx="16101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Property name</a:t>
            </a:r>
            <a:endParaRPr sz="1200"/>
          </a:p>
        </p:txBody>
      </p:sp>
      <p:sp>
        <p:nvSpPr>
          <p:cNvPr id="801" name="Google Shape;801;p80"/>
          <p:cNvSpPr/>
          <p:nvPr/>
        </p:nvSpPr>
        <p:spPr>
          <a:xfrm>
            <a:off x="1287725" y="3504300"/>
            <a:ext cx="15585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Method name</a:t>
            </a:r>
            <a:endParaRPr sz="1200"/>
          </a:p>
        </p:txBody>
      </p:sp>
      <p:sp>
        <p:nvSpPr>
          <p:cNvPr id="802" name="Google Shape;802;p80"/>
          <p:cNvSpPr/>
          <p:nvPr/>
        </p:nvSpPr>
        <p:spPr>
          <a:xfrm>
            <a:off x="1287725" y="3882525"/>
            <a:ext cx="28137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Action with object and properties</a:t>
            </a:r>
            <a:endParaRPr sz="1300"/>
          </a:p>
        </p:txBody>
      </p:sp>
      <p:sp>
        <p:nvSpPr>
          <p:cNvPr id="803" name="Google Shape;803;p80"/>
          <p:cNvSpPr/>
          <p:nvPr/>
        </p:nvSpPr>
        <p:spPr>
          <a:xfrm>
            <a:off x="1287725" y="4260750"/>
            <a:ext cx="28137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cxnSp>
        <p:nvCxnSpPr>
          <p:cNvPr id="804" name="Google Shape;804;p80"/>
          <p:cNvCxnSpPr/>
          <p:nvPr/>
        </p:nvCxnSpPr>
        <p:spPr>
          <a:xfrm>
            <a:off x="762000" y="2590200"/>
            <a:ext cx="0" cy="210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80"/>
          <p:cNvCxnSpPr/>
          <p:nvPr/>
        </p:nvCxnSpPr>
        <p:spPr>
          <a:xfrm>
            <a:off x="1221450" y="2980775"/>
            <a:ext cx="0" cy="39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80"/>
          <p:cNvCxnSpPr/>
          <p:nvPr/>
        </p:nvCxnSpPr>
        <p:spPr>
          <a:xfrm>
            <a:off x="1205750" y="3782700"/>
            <a:ext cx="0" cy="856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80"/>
          <p:cNvSpPr txBox="1"/>
          <p:nvPr/>
        </p:nvSpPr>
        <p:spPr>
          <a:xfrm>
            <a:off x="5419475" y="2500500"/>
            <a:ext cx="23439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elf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is a parameter indicating the object to which the method is applied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elf.property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property of the object to which the method is applied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2" name="Google Shape;812;p8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13" name="Google Shape;813;p8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" name="Google Shape;815;p8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6" name="Google Shape;81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8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8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8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1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5" name="Google Shape;825;p81"/>
          <p:cNvSpPr txBox="1"/>
          <p:nvPr/>
        </p:nvSpPr>
        <p:spPr>
          <a:xfrm>
            <a:off x="233275" y="674075"/>
            <a:ext cx="72351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Example (for console).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Application class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p81"/>
          <p:cNvSpPr txBox="1"/>
          <p:nvPr/>
        </p:nvSpPr>
        <p:spPr>
          <a:xfrm>
            <a:off x="233275" y="1155875"/>
            <a:ext cx="5997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description_text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volume_num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 = title_text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description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description_text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.volume = volume_num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'Description:'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.description)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 size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.volume)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7" name="Google Shape;827;p81"/>
          <p:cNvSpPr txBox="1"/>
          <p:nvPr/>
        </p:nvSpPr>
        <p:spPr>
          <a:xfrm>
            <a:off x="233275" y="3886275"/>
            <a:ext cx="6709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035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Name the properties (fields) of the class.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Show the class constructor.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285750" rtl="0" algn="l"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Name the class methods and describe how they work.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8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33" name="Google Shape;833;p8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5" name="Google Shape;835;p8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6" name="Google Shape;83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8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8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8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8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3" name="Google Shape;843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82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45" name="Google Shape;845;p82"/>
          <p:cNvSpPr txBox="1"/>
          <p:nvPr/>
        </p:nvSpPr>
        <p:spPr>
          <a:xfrm>
            <a:off x="233275" y="674075"/>
            <a:ext cx="72351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 (for console).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Application class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p82"/>
          <p:cNvSpPr txBox="1"/>
          <p:nvPr/>
        </p:nvSpPr>
        <p:spPr>
          <a:xfrm>
            <a:off x="233275" y="1155875"/>
            <a:ext cx="7379400" cy="3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description_text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volume_num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 = title_text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.description = description_text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.volume = volume_num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'Application'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'Description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.description)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Application size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.volume)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my_app = Application(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'Winner Identifier'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'Display a random participant’s number'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my_app.print_info()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7" name="Google Shape;847;p82"/>
          <p:cNvSpPr/>
          <p:nvPr/>
        </p:nvSpPr>
        <p:spPr>
          <a:xfrm>
            <a:off x="1020625" y="4002575"/>
            <a:ext cx="6275400" cy="278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8" name="Google Shape;848;p82"/>
          <p:cNvCxnSpPr>
            <a:stCxn id="847" idx="2"/>
          </p:cNvCxnSpPr>
          <p:nvPr/>
        </p:nvCxnSpPr>
        <p:spPr>
          <a:xfrm>
            <a:off x="4158325" y="4280975"/>
            <a:ext cx="168000" cy="2259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82"/>
          <p:cNvSpPr txBox="1"/>
          <p:nvPr/>
        </p:nvSpPr>
        <p:spPr>
          <a:xfrm>
            <a:off x="3330700" y="4538375"/>
            <a:ext cx="26421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Creating an instance with specific properties.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8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55" name="Google Shape;855;p8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7" name="Google Shape;857;p8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8" name="Google Shape;85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8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8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8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3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7" name="Google Shape;867;p83"/>
          <p:cNvSpPr txBox="1"/>
          <p:nvPr/>
        </p:nvSpPr>
        <p:spPr>
          <a:xfrm>
            <a:off x="233275" y="674075"/>
            <a:ext cx="72351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 (for console).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Application class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83"/>
          <p:cNvSpPr txBox="1"/>
          <p:nvPr/>
        </p:nvSpPr>
        <p:spPr>
          <a:xfrm>
            <a:off x="233275" y="1155875"/>
            <a:ext cx="7379400" cy="36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Application():</a:t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__init__(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title_text, description_text, volume_num):</a:t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.title = title_text</a:t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.description = description_text</a:t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.volume = volume_num</a:t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print_info(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'Application'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.title)</a:t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'Description:'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.description)</a:t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'Application size:'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.volume)</a:t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my_app = Application(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'Winner Identifier'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'Display a random participant’s number'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my_app.print_info()</a:t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69" name="Google Shape;869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225" y="2359225"/>
            <a:ext cx="3228750" cy="1266525"/>
          </a:xfrm>
          <a:prstGeom prst="rect">
            <a:avLst/>
          </a:prstGeom>
          <a:noFill/>
          <a:ln cap="flat" cmpd="sng" w="28575">
            <a:solidFill>
              <a:srgbClr val="5E1C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7"/>
          <p:cNvSpPr txBox="1"/>
          <p:nvPr/>
        </p:nvSpPr>
        <p:spPr>
          <a:xfrm>
            <a:off x="303975" y="175175"/>
            <a:ext cx="7235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Yay</a:t>
            </a: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, a new request!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8" name="Google Shape;268;p5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9" name="Google Shape;269;p5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57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2" name="Google Shape;2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5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7"/>
          <p:cNvSpPr txBox="1"/>
          <p:nvPr/>
        </p:nvSpPr>
        <p:spPr>
          <a:xfrm>
            <a:off x="236525" y="733275"/>
            <a:ext cx="63300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creators of the Crazy People YouTube channel want to hold a prize drawing for their subscribers. They need an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application that outputs a random number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when a button is pressed.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This application will be made publicly available so that each participant can see how it works.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Ready to get started?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57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57"/>
          <p:cNvPicPr preferRelativeResize="0"/>
          <p:nvPr/>
        </p:nvPicPr>
        <p:blipFill rotWithShape="1">
          <a:blip r:embed="rId5">
            <a:alphaModFix/>
          </a:blip>
          <a:srcRect b="70656" l="3410" r="66510" t="1981"/>
          <a:stretch/>
        </p:blipFill>
        <p:spPr>
          <a:xfrm>
            <a:off x="6106599" y="2717075"/>
            <a:ext cx="1475445" cy="17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84"/>
          <p:cNvPicPr preferRelativeResize="0"/>
          <p:nvPr/>
        </p:nvPicPr>
        <p:blipFill rotWithShape="1">
          <a:blip r:embed="rId3">
            <a:alphaModFix/>
          </a:blip>
          <a:srcRect b="25232" l="3717" r="62699" t="48927"/>
          <a:stretch/>
        </p:blipFill>
        <p:spPr>
          <a:xfrm>
            <a:off x="5969725" y="3040106"/>
            <a:ext cx="1749199" cy="17433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5" name="Google Shape;875;p8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76" name="Google Shape;876;p8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8" name="Google Shape;87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8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8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8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8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5" name="Google Shape;885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4"/>
          <p:cNvSpPr txBox="1"/>
          <p:nvPr/>
        </p:nvSpPr>
        <p:spPr>
          <a:xfrm>
            <a:off x="352725" y="175175"/>
            <a:ext cx="70653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Before continuing: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87" name="Google Shape;887;p84"/>
          <p:cNvSpPr txBox="1"/>
          <p:nvPr/>
        </p:nvSpPr>
        <p:spPr>
          <a:xfrm>
            <a:off x="352725" y="720500"/>
            <a:ext cx="6039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will the previous program display if we put the following data in the constructor: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'Game 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"Programmer simulator"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endParaRPr sz="160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'Work your way from beginner to company director!'</a:t>
            </a:r>
            <a:endParaRPr sz="16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16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Can we create another instance of the Application class in the previous program?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If you were creating a Programmer class, what properties would you define in the constructor? And what methods?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8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85"/>
          <p:cNvPicPr preferRelativeResize="0"/>
          <p:nvPr/>
        </p:nvPicPr>
        <p:blipFill rotWithShape="1">
          <a:blip r:embed="rId3">
            <a:alphaModFix/>
          </a:blip>
          <a:srcRect b="34205" l="0" r="64576" t="37713"/>
          <a:stretch/>
        </p:blipFill>
        <p:spPr>
          <a:xfrm>
            <a:off x="5969725" y="2926021"/>
            <a:ext cx="1749200" cy="181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4" name="Google Shape;894;p8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95" name="Google Shape;895;p8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7" name="Google Shape;89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85"/>
          <p:cNvSpPr txBox="1"/>
          <p:nvPr/>
        </p:nvSpPr>
        <p:spPr>
          <a:xfrm>
            <a:off x="352725" y="17517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Conclusions</a:t>
            </a: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06" name="Google Shape;906;p85"/>
          <p:cNvSpPr txBox="1"/>
          <p:nvPr/>
        </p:nvSpPr>
        <p:spPr>
          <a:xfrm>
            <a:off x="360000" y="806825"/>
            <a:ext cx="6072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A class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is the name of a collection of objects and a description of how they are arranged.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following is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described in a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class constructor (the __init__()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),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properties (in the 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),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methods.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self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is a parameter indicating the object to which the method is applied.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8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86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86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86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5" name="Google Shape;91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86"/>
          <p:cNvSpPr txBox="1"/>
          <p:nvPr/>
        </p:nvSpPr>
        <p:spPr>
          <a:xfrm>
            <a:off x="348850" y="1104450"/>
            <a:ext cx="5963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Visual Studio Code</a:t>
            </a: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r>
              <a:rPr lang="en" sz="3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Preparing to create applications</a:t>
            </a:r>
            <a:endParaRPr sz="3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17" name="Google Shape;917;p86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 1. Classes. Introduction to PyQt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8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23" name="Google Shape;923;p8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5" name="Google Shape;92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87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87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8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8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8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8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8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8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4" name="Google Shape;934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87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Preparing to create applications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6" name="Google Shape;936;p87"/>
          <p:cNvSpPr txBox="1"/>
          <p:nvPr/>
        </p:nvSpPr>
        <p:spPr>
          <a:xfrm>
            <a:off x="352725" y="175175"/>
            <a:ext cx="7065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Professional development environment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7" name="Google Shape;937;p87"/>
          <p:cNvSpPr txBox="1"/>
          <p:nvPr/>
        </p:nvSpPr>
        <p:spPr>
          <a:xfrm>
            <a:off x="264725" y="661325"/>
            <a:ext cx="70653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Starting today, we are going to write programs using a professional tool—Visual Studio Code.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he platform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conveniently integrated into it.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8" name="Google Shape;938;p87"/>
          <p:cNvSpPr txBox="1"/>
          <p:nvPr/>
        </p:nvSpPr>
        <p:spPr>
          <a:xfrm>
            <a:off x="6093700" y="1673175"/>
            <a:ext cx="1580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Open Algopython and enter your username and password.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9" name="Google Shape;939;p87"/>
          <p:cNvPicPr preferRelativeResize="0"/>
          <p:nvPr/>
        </p:nvPicPr>
        <p:blipFill rotWithShape="1">
          <a:blip r:embed="rId5">
            <a:alphaModFix/>
          </a:blip>
          <a:srcRect b="28690" l="35506" r="35401" t="27687"/>
          <a:stretch/>
        </p:blipFill>
        <p:spPr>
          <a:xfrm>
            <a:off x="1956375" y="2581650"/>
            <a:ext cx="2221209" cy="15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7"/>
          <p:cNvPicPr preferRelativeResize="0"/>
          <p:nvPr/>
        </p:nvPicPr>
        <p:blipFill rotWithShape="1">
          <a:blip r:embed="rId6">
            <a:alphaModFix/>
          </a:blip>
          <a:srcRect b="0" l="6817" r="10146" t="0"/>
          <a:stretch/>
        </p:blipFill>
        <p:spPr>
          <a:xfrm>
            <a:off x="297513" y="1673175"/>
            <a:ext cx="5740974" cy="288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12" y="2245825"/>
            <a:ext cx="6691025" cy="1915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p8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47" name="Google Shape;947;p8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9" name="Google Shape;94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8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8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8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8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8" name="Google Shape;958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88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Preparing to create applications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0" name="Google Shape;960;p88"/>
          <p:cNvSpPr txBox="1"/>
          <p:nvPr/>
        </p:nvSpPr>
        <p:spPr>
          <a:xfrm>
            <a:off x="352725" y="175175"/>
            <a:ext cx="7065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Professional development environment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1" name="Google Shape;961;p88"/>
          <p:cNvSpPr txBox="1"/>
          <p:nvPr/>
        </p:nvSpPr>
        <p:spPr>
          <a:xfrm>
            <a:off x="6188125" y="861900"/>
            <a:ext cx="1580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We will use Algopython for development only.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Only open tasks in it marked </a:t>
            </a:r>
            <a:r>
              <a:rPr b="1" i="1" lang="en" sz="1200">
                <a:latin typeface="Montserrat"/>
                <a:ea typeface="Montserrat"/>
                <a:cs typeface="Montserrat"/>
                <a:sym typeface="Montserrat"/>
              </a:rPr>
              <a:t>VSC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6" name="Google Shape;966;p8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67" name="Google Shape;967;p8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9" name="Google Shape;96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8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8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8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8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8" name="Google Shape;97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9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Preparing to create applications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89"/>
          <p:cNvSpPr txBox="1"/>
          <p:nvPr/>
        </p:nvSpPr>
        <p:spPr>
          <a:xfrm>
            <a:off x="352725" y="175175"/>
            <a:ext cx="7065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Professional development environment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1" name="Google Shape;981;p89"/>
          <p:cNvSpPr txBox="1"/>
          <p:nvPr/>
        </p:nvSpPr>
        <p:spPr>
          <a:xfrm>
            <a:off x="6188125" y="861900"/>
            <a:ext cx="1580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On the left is the development space;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on the right is the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task manager and tips.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2" name="Google Shape;982;p89"/>
          <p:cNvCxnSpPr/>
          <p:nvPr/>
        </p:nvCxnSpPr>
        <p:spPr>
          <a:xfrm rot="10800000">
            <a:off x="795275" y="4141975"/>
            <a:ext cx="0" cy="371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3" name="Google Shape;983;p89"/>
          <p:cNvSpPr txBox="1"/>
          <p:nvPr/>
        </p:nvSpPr>
        <p:spPr>
          <a:xfrm>
            <a:off x="338475" y="4580225"/>
            <a:ext cx="1022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Explorer</a:t>
            </a:r>
            <a:endParaRPr sz="1100"/>
          </a:p>
        </p:txBody>
      </p:sp>
      <p:cxnSp>
        <p:nvCxnSpPr>
          <p:cNvPr id="984" name="Google Shape;984;p89"/>
          <p:cNvCxnSpPr/>
          <p:nvPr/>
        </p:nvCxnSpPr>
        <p:spPr>
          <a:xfrm rot="10800000">
            <a:off x="2290350" y="4130650"/>
            <a:ext cx="0" cy="371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5" name="Google Shape;985;p89"/>
          <p:cNvSpPr txBox="1"/>
          <p:nvPr/>
        </p:nvSpPr>
        <p:spPr>
          <a:xfrm>
            <a:off x="1693725" y="4568900"/>
            <a:ext cx="1474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Development space</a:t>
            </a:r>
            <a:endParaRPr sz="1100"/>
          </a:p>
        </p:txBody>
      </p:sp>
      <p:cxnSp>
        <p:nvCxnSpPr>
          <p:cNvPr id="986" name="Google Shape;986;p89"/>
          <p:cNvCxnSpPr/>
          <p:nvPr/>
        </p:nvCxnSpPr>
        <p:spPr>
          <a:xfrm rot="10800000">
            <a:off x="4694325" y="4130650"/>
            <a:ext cx="0" cy="371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7" name="Google Shape;987;p89"/>
          <p:cNvSpPr txBox="1"/>
          <p:nvPr/>
        </p:nvSpPr>
        <p:spPr>
          <a:xfrm>
            <a:off x="4244925" y="4568900"/>
            <a:ext cx="13269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Tasks</a:t>
            </a:r>
            <a:endParaRPr sz="1100"/>
          </a:p>
        </p:txBody>
      </p:sp>
      <p:pic>
        <p:nvPicPr>
          <p:cNvPr id="988" name="Google Shape;98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400" y="880875"/>
            <a:ext cx="5640326" cy="31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9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94" name="Google Shape;994;p9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6" name="Google Shape;99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90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90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9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9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9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5" name="Google Shape;100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90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Preparing to create applications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90"/>
          <p:cNvSpPr txBox="1"/>
          <p:nvPr/>
        </p:nvSpPr>
        <p:spPr>
          <a:xfrm>
            <a:off x="352725" y="175175"/>
            <a:ext cx="70653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Professional development environment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8" name="Google Shape;1008;p90"/>
          <p:cNvSpPr txBox="1"/>
          <p:nvPr/>
        </p:nvSpPr>
        <p:spPr>
          <a:xfrm>
            <a:off x="6188125" y="861900"/>
            <a:ext cx="15801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To run the program: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Montserrat"/>
                <a:ea typeface="Montserrat"/>
                <a:cs typeface="Montserrat"/>
                <a:sym typeface="Montserrat"/>
              </a:rPr>
              <a:t>Run</a:t>
            </a: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 -&gt;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Montserrat"/>
                <a:ea typeface="Montserrat"/>
                <a:cs typeface="Montserrat"/>
                <a:sym typeface="Montserrat"/>
              </a:rPr>
              <a:t>Run without...</a:t>
            </a:r>
            <a:endParaRPr b="1"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9" name="Google Shape;1009;p90"/>
          <p:cNvCxnSpPr/>
          <p:nvPr/>
        </p:nvCxnSpPr>
        <p:spPr>
          <a:xfrm rot="10800000">
            <a:off x="809525" y="4173100"/>
            <a:ext cx="0" cy="371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0" name="Google Shape;1010;p90"/>
          <p:cNvSpPr txBox="1"/>
          <p:nvPr/>
        </p:nvSpPr>
        <p:spPr>
          <a:xfrm>
            <a:off x="352725" y="4611350"/>
            <a:ext cx="10224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Explorer</a:t>
            </a:r>
            <a:endParaRPr sz="1100"/>
          </a:p>
        </p:txBody>
      </p:sp>
      <p:cxnSp>
        <p:nvCxnSpPr>
          <p:cNvPr id="1011" name="Google Shape;1011;p90"/>
          <p:cNvCxnSpPr/>
          <p:nvPr/>
        </p:nvCxnSpPr>
        <p:spPr>
          <a:xfrm rot="10800000">
            <a:off x="2304600" y="4161775"/>
            <a:ext cx="0" cy="371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2" name="Google Shape;1012;p90"/>
          <p:cNvSpPr txBox="1"/>
          <p:nvPr/>
        </p:nvSpPr>
        <p:spPr>
          <a:xfrm>
            <a:off x="1707975" y="4600025"/>
            <a:ext cx="1474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Development space</a:t>
            </a:r>
            <a:endParaRPr sz="1100"/>
          </a:p>
        </p:txBody>
      </p:sp>
      <p:cxnSp>
        <p:nvCxnSpPr>
          <p:cNvPr id="1013" name="Google Shape;1013;p90"/>
          <p:cNvCxnSpPr/>
          <p:nvPr/>
        </p:nvCxnSpPr>
        <p:spPr>
          <a:xfrm rot="10800000">
            <a:off x="4708575" y="4161775"/>
            <a:ext cx="0" cy="371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4" name="Google Shape;1014;p90"/>
          <p:cNvSpPr txBox="1"/>
          <p:nvPr/>
        </p:nvSpPr>
        <p:spPr>
          <a:xfrm>
            <a:off x="4259175" y="4600025"/>
            <a:ext cx="13269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Tasks</a:t>
            </a:r>
            <a:endParaRPr sz="1100"/>
          </a:p>
        </p:txBody>
      </p:sp>
      <p:pic>
        <p:nvPicPr>
          <p:cNvPr id="1015" name="Google Shape;101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725" y="695175"/>
            <a:ext cx="5530248" cy="31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0" name="Google Shape;1020;p9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21" name="Google Shape;1021;p9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9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3" name="Google Shape;102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91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91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91">
            <a:hlinkClick r:id="rId5"/>
          </p:cNvPr>
          <p:cNvSpPr txBox="1"/>
          <p:nvPr/>
        </p:nvSpPr>
        <p:spPr>
          <a:xfrm>
            <a:off x="1155050" y="1946300"/>
            <a:ext cx="4349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6"/>
              </a:rPr>
              <a:t>Visual Studio Code from Algorithmics</a:t>
            </a:r>
            <a:endParaRPr sz="15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27" name="Google Shape;1027;p91"/>
          <p:cNvSpPr txBox="1"/>
          <p:nvPr/>
        </p:nvSpPr>
        <p:spPr>
          <a:xfrm>
            <a:off x="348601" y="175175"/>
            <a:ext cx="7407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the task in</a:t>
            </a:r>
            <a:r>
              <a:rPr b="1" lang="en" sz="2900">
                <a:latin typeface="Montserrat"/>
                <a:ea typeface="Montserrat"/>
                <a:cs typeface="Montserrat"/>
                <a:sym typeface="Montserrat"/>
              </a:rPr>
              <a:t> VS Code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8" name="Google Shape;1028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91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91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9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9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9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7" name="Google Shape;1037;p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91"/>
          <p:cNvSpPr txBox="1"/>
          <p:nvPr/>
        </p:nvSpPr>
        <p:spPr>
          <a:xfrm>
            <a:off x="1035653" y="779650"/>
            <a:ext cx="6527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VSC. Classes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39" name="Google Shape;1039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600" y="76947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9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1997" y="1876170"/>
            <a:ext cx="1103575" cy="10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91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Preparing to create applications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92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2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92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9" name="Google Shape;104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92"/>
          <p:cNvSpPr txBox="1"/>
          <p:nvPr/>
        </p:nvSpPr>
        <p:spPr>
          <a:xfrm>
            <a:off x="387850" y="1537075"/>
            <a:ext cx="5885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Introduction to PyQt5</a:t>
            </a:r>
            <a:endParaRPr sz="33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1" name="Google Shape;1051;p92"/>
          <p:cNvSpPr txBox="1"/>
          <p:nvPr/>
        </p:nvSpPr>
        <p:spPr>
          <a:xfrm>
            <a:off x="387850" y="13079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2" name="Google Shape;1052;p92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 1. Classes. Introduction to PyQt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280" y="2282250"/>
            <a:ext cx="3531820" cy="1885400"/>
          </a:xfrm>
          <a:prstGeom prst="rect">
            <a:avLst/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8" name="Google Shape;1058;p93"/>
          <p:cNvPicPr preferRelativeResize="0"/>
          <p:nvPr/>
        </p:nvPicPr>
        <p:blipFill rotWithShape="1">
          <a:blip r:embed="rId4">
            <a:alphaModFix/>
          </a:blip>
          <a:srcRect b="0" l="783" r="0" t="0"/>
          <a:stretch/>
        </p:blipFill>
        <p:spPr>
          <a:xfrm>
            <a:off x="238375" y="2282250"/>
            <a:ext cx="3519834" cy="1885400"/>
          </a:xfrm>
          <a:prstGeom prst="rect">
            <a:avLst/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9" name="Google Shape;1059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4074" y="3584602"/>
            <a:ext cx="783916" cy="74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0" name="Google Shape;1060;p9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61" name="Google Shape;1061;p9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9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4" name="Google Shape;1064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9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9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9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9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9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9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1" name="Google Shape;1071;p9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93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customer's task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73" name="Google Shape;1073;p93"/>
          <p:cNvSpPr txBox="1"/>
          <p:nvPr/>
        </p:nvSpPr>
        <p:spPr>
          <a:xfrm>
            <a:off x="315250" y="4385725"/>
            <a:ext cx="3483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The program window immediately after running it.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4" name="Google Shape;1074;p93"/>
          <p:cNvSpPr txBox="1"/>
          <p:nvPr/>
        </p:nvSpPr>
        <p:spPr>
          <a:xfrm>
            <a:off x="4128925" y="4385725"/>
            <a:ext cx="3483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Generating a random number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from 1 to 100 by pressing the button.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5" name="Google Shape;1075;p93"/>
          <p:cNvSpPr txBox="1"/>
          <p:nvPr/>
        </p:nvSpPr>
        <p:spPr>
          <a:xfrm>
            <a:off x="274925" y="744600"/>
            <a:ext cx="7264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complete the request, we need to do the following: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create a graphical interface for the program,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process button clicking.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280" y="1901250"/>
            <a:ext cx="3531820" cy="1885400"/>
          </a:xfrm>
          <a:prstGeom prst="rect">
            <a:avLst/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6" name="Google Shape;286;p58"/>
          <p:cNvPicPr preferRelativeResize="0"/>
          <p:nvPr/>
        </p:nvPicPr>
        <p:blipFill rotWithShape="1">
          <a:blip r:embed="rId4">
            <a:alphaModFix/>
          </a:blip>
          <a:srcRect b="0" l="783" r="0" t="0"/>
          <a:stretch/>
        </p:blipFill>
        <p:spPr>
          <a:xfrm>
            <a:off x="238375" y="1901250"/>
            <a:ext cx="3519834" cy="1885400"/>
          </a:xfrm>
          <a:prstGeom prst="rect">
            <a:avLst/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87" name="Google Shape;287;p5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88" name="Google Shape;288;p5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58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8"/>
          <p:cNvSpPr txBox="1"/>
          <p:nvPr/>
        </p:nvSpPr>
        <p:spPr>
          <a:xfrm>
            <a:off x="183275" y="692525"/>
            <a:ext cx="70782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Product type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: application (for a computer).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Functionality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: display a random number when clicked.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58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99" name="Google Shape;29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4074" y="3203602"/>
            <a:ext cx="783916" cy="7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8"/>
          <p:cNvSpPr txBox="1"/>
          <p:nvPr/>
        </p:nvSpPr>
        <p:spPr>
          <a:xfrm>
            <a:off x="369800" y="3955675"/>
            <a:ext cx="3483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The program window immediately after launching it.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58"/>
          <p:cNvSpPr txBox="1"/>
          <p:nvPr/>
        </p:nvSpPr>
        <p:spPr>
          <a:xfrm>
            <a:off x="4183475" y="3955675"/>
            <a:ext cx="3483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Generating a random number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from 1 to 100 by pressing the button.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oogle Shape;1080;p9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81" name="Google Shape;1081;p9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3" name="Google Shape;1083;p9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4" name="Google Shape;108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9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9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9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9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9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9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1" name="Google Shape;1091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94"/>
          <p:cNvSpPr txBox="1"/>
          <p:nvPr/>
        </p:nvSpPr>
        <p:spPr>
          <a:xfrm>
            <a:off x="166438" y="4665600"/>
            <a:ext cx="3483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This is a windowed application.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3" name="Google Shape;1093;p94"/>
          <p:cNvSpPr txBox="1"/>
          <p:nvPr/>
        </p:nvSpPr>
        <p:spPr>
          <a:xfrm>
            <a:off x="4140375" y="4665600"/>
            <a:ext cx="34836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is not a windowed application.</a:t>
            </a:r>
            <a:endParaRPr i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4" name="Google Shape;1094;p94"/>
          <p:cNvSpPr txBox="1"/>
          <p:nvPr/>
        </p:nvSpPr>
        <p:spPr>
          <a:xfrm>
            <a:off x="303975" y="175175"/>
            <a:ext cx="7235100" cy="1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5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 windowed application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computer program that interacts with the user through a </a:t>
            </a:r>
            <a:r>
              <a:rPr b="1" lang="en" sz="1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graphical interface.</a:t>
            </a:r>
            <a:endParaRPr b="1" sz="1200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5" name="Google Shape;1095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000" y="1493400"/>
            <a:ext cx="3351001" cy="309927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6" name="Google Shape;1096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7400" y="1902763"/>
            <a:ext cx="3351000" cy="2466419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23" y="2197588"/>
            <a:ext cx="4670775" cy="281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2" name="Google Shape;1102;p9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03" name="Google Shape;1103;p9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9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6" name="Google Shape;110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9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9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9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9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9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9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95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Windowed applications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15" name="Google Shape;1115;p95"/>
          <p:cNvSpPr txBox="1"/>
          <p:nvPr/>
        </p:nvSpPr>
        <p:spPr>
          <a:xfrm>
            <a:off x="289425" y="677900"/>
            <a:ext cx="7264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 standard windowed application consists of the following: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 main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window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controls (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widgets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),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additional windows (optional).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6" name="Google Shape;1116;p95"/>
          <p:cNvSpPr txBox="1"/>
          <p:nvPr/>
        </p:nvSpPr>
        <p:spPr>
          <a:xfrm>
            <a:off x="5128905" y="2482925"/>
            <a:ext cx="1883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Main window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17" name="Google Shape;1117;p95"/>
          <p:cNvCxnSpPr/>
          <p:nvPr/>
        </p:nvCxnSpPr>
        <p:spPr>
          <a:xfrm rot="10800000">
            <a:off x="5030829" y="2361205"/>
            <a:ext cx="264300" cy="15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8" name="Google Shape;1118;p95"/>
          <p:cNvCxnSpPr>
            <a:stCxn id="1119" idx="1"/>
          </p:cNvCxnSpPr>
          <p:nvPr/>
        </p:nvCxnSpPr>
        <p:spPr>
          <a:xfrm rot="10800000">
            <a:off x="3949076" y="3035600"/>
            <a:ext cx="1355400" cy="38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0" name="Google Shape;1120;p95"/>
          <p:cNvCxnSpPr>
            <a:stCxn id="1119" idx="1"/>
          </p:cNvCxnSpPr>
          <p:nvPr/>
        </p:nvCxnSpPr>
        <p:spPr>
          <a:xfrm flipH="1">
            <a:off x="4492676" y="3420800"/>
            <a:ext cx="811800" cy="99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9" name="Google Shape;1119;p95"/>
          <p:cNvSpPr txBox="1"/>
          <p:nvPr/>
        </p:nvSpPr>
        <p:spPr>
          <a:xfrm>
            <a:off x="5304476" y="3289850"/>
            <a:ext cx="13146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Widgets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21" name="Google Shape;1121;p95"/>
          <p:cNvCxnSpPr>
            <a:stCxn id="1119" idx="1"/>
          </p:cNvCxnSpPr>
          <p:nvPr/>
        </p:nvCxnSpPr>
        <p:spPr>
          <a:xfrm flipH="1">
            <a:off x="2951276" y="3420800"/>
            <a:ext cx="2353200" cy="6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2" name="Google Shape;1122;p95"/>
          <p:cNvCxnSpPr>
            <a:stCxn id="1119" idx="1"/>
          </p:cNvCxnSpPr>
          <p:nvPr/>
        </p:nvCxnSpPr>
        <p:spPr>
          <a:xfrm flipH="1">
            <a:off x="1477076" y="3420800"/>
            <a:ext cx="3827400" cy="36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3" name="Google Shape;1123;p95"/>
          <p:cNvSpPr/>
          <p:nvPr/>
        </p:nvSpPr>
        <p:spPr>
          <a:xfrm>
            <a:off x="6748513" y="2135663"/>
            <a:ext cx="211800" cy="2666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95"/>
          <p:cNvSpPr txBox="1"/>
          <p:nvPr/>
        </p:nvSpPr>
        <p:spPr>
          <a:xfrm rot="-5400000">
            <a:off x="5884750" y="3281600"/>
            <a:ext cx="253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Application interface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50" y="1877450"/>
            <a:ext cx="5411404" cy="3284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" name="Google Shape;1130;p9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31" name="Google Shape;1131;p9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9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4" name="Google Shape;113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9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9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9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9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9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9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1" name="Google Shape;1141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96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Windowed applications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3" name="Google Shape;1143;p96"/>
          <p:cNvSpPr txBox="1"/>
          <p:nvPr/>
        </p:nvSpPr>
        <p:spPr>
          <a:xfrm>
            <a:off x="289425" y="677900"/>
            <a:ext cx="7264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Popular widgets that can be placed in a window: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label,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button,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switch,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4" name="Google Shape;1144;p96"/>
          <p:cNvSpPr txBox="1"/>
          <p:nvPr/>
        </p:nvSpPr>
        <p:spPr>
          <a:xfrm>
            <a:off x="3168000" y="677900"/>
            <a:ext cx="27444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flags,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text input fields,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lists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5" name="Google Shape;1145;p96"/>
          <p:cNvSpPr txBox="1"/>
          <p:nvPr/>
        </p:nvSpPr>
        <p:spPr>
          <a:xfrm>
            <a:off x="5536275" y="2201925"/>
            <a:ext cx="19320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ext input field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46" name="Google Shape;1146;p96"/>
          <p:cNvCxnSpPr/>
          <p:nvPr/>
        </p:nvCxnSpPr>
        <p:spPr>
          <a:xfrm rot="10800000">
            <a:off x="5134047" y="2049340"/>
            <a:ext cx="393600" cy="25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7" name="Google Shape;1147;p96"/>
          <p:cNvCxnSpPr>
            <a:stCxn id="1148" idx="1"/>
          </p:cNvCxnSpPr>
          <p:nvPr/>
        </p:nvCxnSpPr>
        <p:spPr>
          <a:xfrm rot="10800000">
            <a:off x="4054571" y="2387927"/>
            <a:ext cx="1481700" cy="76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9" name="Google Shape;1149;p96"/>
          <p:cNvSpPr txBox="1"/>
          <p:nvPr/>
        </p:nvSpPr>
        <p:spPr>
          <a:xfrm>
            <a:off x="5441050" y="4434950"/>
            <a:ext cx="2411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Drop-down list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50" name="Google Shape;1150;p96"/>
          <p:cNvCxnSpPr/>
          <p:nvPr/>
        </p:nvCxnSpPr>
        <p:spPr>
          <a:xfrm rot="10800000">
            <a:off x="4815557" y="4198916"/>
            <a:ext cx="625500" cy="328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1" name="Google Shape;1151;p96"/>
          <p:cNvSpPr txBox="1"/>
          <p:nvPr/>
        </p:nvSpPr>
        <p:spPr>
          <a:xfrm>
            <a:off x="1904970" y="4613175"/>
            <a:ext cx="1546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Label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52" name="Google Shape;1152;p96"/>
          <p:cNvCxnSpPr/>
          <p:nvPr/>
        </p:nvCxnSpPr>
        <p:spPr>
          <a:xfrm flipH="1" rot="10800000">
            <a:off x="2544435" y="4133284"/>
            <a:ext cx="276600" cy="535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3" name="Google Shape;1153;p96"/>
          <p:cNvSpPr txBox="1"/>
          <p:nvPr/>
        </p:nvSpPr>
        <p:spPr>
          <a:xfrm>
            <a:off x="761325" y="4434950"/>
            <a:ext cx="1084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Flag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54" name="Google Shape;1154;p96"/>
          <p:cNvCxnSpPr/>
          <p:nvPr/>
        </p:nvCxnSpPr>
        <p:spPr>
          <a:xfrm flipH="1" rot="10800000">
            <a:off x="1635452" y="3778769"/>
            <a:ext cx="857700" cy="73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5" name="Google Shape;1155;p96"/>
          <p:cNvSpPr txBox="1"/>
          <p:nvPr/>
        </p:nvSpPr>
        <p:spPr>
          <a:xfrm>
            <a:off x="5595588" y="2996775"/>
            <a:ext cx="19320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Button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6" name="Google Shape;1156;p96"/>
          <p:cNvSpPr txBox="1"/>
          <p:nvPr/>
        </p:nvSpPr>
        <p:spPr>
          <a:xfrm>
            <a:off x="88945" y="3475475"/>
            <a:ext cx="15465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List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57" name="Google Shape;1157;p96"/>
          <p:cNvCxnSpPr/>
          <p:nvPr/>
        </p:nvCxnSpPr>
        <p:spPr>
          <a:xfrm flipH="1" rot="10800000">
            <a:off x="831710" y="3046984"/>
            <a:ext cx="376800" cy="532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2" name="Google Shape;1162;p9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63" name="Google Shape;1163;p9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9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5" name="Google Shape;116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9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9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9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9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9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9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2" name="Google Shape;117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97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Positioning widgets in the window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74" name="Google Shape;1174;p97"/>
          <p:cNvSpPr txBox="1"/>
          <p:nvPr/>
        </p:nvSpPr>
        <p:spPr>
          <a:xfrm>
            <a:off x="289425" y="677900"/>
            <a:ext cx="6992100" cy="15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There are two main ways to position widgets: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by coordinates,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along guide lines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Using coordinates allows you to place a widget absolutely anywhere, but that is the only easy thing about them...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5" name="Google Shape;1175;p9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6" name="Google Shape;1176;p97"/>
          <p:cNvPicPr preferRelativeResize="0"/>
          <p:nvPr/>
        </p:nvPicPr>
        <p:blipFill rotWithShape="1">
          <a:blip r:embed="rId5">
            <a:alphaModFix/>
          </a:blip>
          <a:srcRect b="25232" l="3717" r="62699" t="48927"/>
          <a:stretch/>
        </p:blipFill>
        <p:spPr>
          <a:xfrm>
            <a:off x="5969725" y="3040106"/>
            <a:ext cx="1749199" cy="174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Google Shape;11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625" y="1538975"/>
            <a:ext cx="4581401" cy="3333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2" name="Google Shape;1182;p9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83" name="Google Shape;1183;p9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9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85" name="Google Shape;118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9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9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9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9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9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9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2" name="Google Shape;1192;p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98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Positioning widgets in the window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94" name="Google Shape;1194;p98"/>
          <p:cNvSpPr txBox="1"/>
          <p:nvPr/>
        </p:nvSpPr>
        <p:spPr>
          <a:xfrm>
            <a:off x="289425" y="525500"/>
            <a:ext cx="6382800" cy="12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It turns out that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guide lines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are much easier to use!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widgets are </a:t>
            </a: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automatically aligned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horizontally and vertically.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5" name="Google Shape;1195;p9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96" name="Google Shape;1196;p98"/>
          <p:cNvCxnSpPr/>
          <p:nvPr/>
        </p:nvCxnSpPr>
        <p:spPr>
          <a:xfrm>
            <a:off x="2856825" y="1710700"/>
            <a:ext cx="0" cy="30861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97" name="Google Shape;1197;p98"/>
          <p:cNvCxnSpPr/>
          <p:nvPr/>
        </p:nvCxnSpPr>
        <p:spPr>
          <a:xfrm>
            <a:off x="1429225" y="3961250"/>
            <a:ext cx="4723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98" name="Google Shape;1198;p98"/>
          <p:cNvCxnSpPr/>
          <p:nvPr/>
        </p:nvCxnSpPr>
        <p:spPr>
          <a:xfrm>
            <a:off x="3696575" y="2271250"/>
            <a:ext cx="0" cy="132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98"/>
          <p:cNvCxnSpPr/>
          <p:nvPr/>
        </p:nvCxnSpPr>
        <p:spPr>
          <a:xfrm>
            <a:off x="3696575" y="2470700"/>
            <a:ext cx="21834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98"/>
          <p:cNvCxnSpPr/>
          <p:nvPr/>
        </p:nvCxnSpPr>
        <p:spPr>
          <a:xfrm>
            <a:off x="3696575" y="2658525"/>
            <a:ext cx="21834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98"/>
          <p:cNvCxnSpPr/>
          <p:nvPr/>
        </p:nvCxnSpPr>
        <p:spPr>
          <a:xfrm flipH="1" rot="10800000">
            <a:off x="2856825" y="2974700"/>
            <a:ext cx="3054600" cy="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98"/>
          <p:cNvCxnSpPr/>
          <p:nvPr/>
        </p:nvCxnSpPr>
        <p:spPr>
          <a:xfrm flipH="1" rot="10800000">
            <a:off x="2856825" y="3170863"/>
            <a:ext cx="3054600" cy="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98"/>
          <p:cNvCxnSpPr/>
          <p:nvPr/>
        </p:nvCxnSpPr>
        <p:spPr>
          <a:xfrm flipH="1" rot="10800000">
            <a:off x="2738125" y="3308538"/>
            <a:ext cx="3054600" cy="2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98"/>
          <p:cNvCxnSpPr/>
          <p:nvPr/>
        </p:nvCxnSpPr>
        <p:spPr>
          <a:xfrm>
            <a:off x="2856825" y="4328550"/>
            <a:ext cx="3222600" cy="168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05" name="Google Shape;1205;p98"/>
          <p:cNvCxnSpPr/>
          <p:nvPr/>
        </p:nvCxnSpPr>
        <p:spPr>
          <a:xfrm>
            <a:off x="3694025" y="4032300"/>
            <a:ext cx="5100" cy="8712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9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11" name="Google Shape;1211;p9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9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" name="Google Shape;1213;p9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4" name="Google Shape;121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9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9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9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9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9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9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1" name="Google Shape;1221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99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Windowed application operation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23" name="Google Shape;1223;p99"/>
          <p:cNvSpPr txBox="1"/>
          <p:nvPr/>
        </p:nvSpPr>
        <p:spPr>
          <a:xfrm>
            <a:off x="289425" y="677900"/>
            <a:ext cx="7264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Any windowed application works in </a:t>
            </a:r>
            <a:r>
              <a:rPr b="1" lang="en" sz="1600" u="sng">
                <a:latin typeface="Montserrat"/>
                <a:ea typeface="Montserrat"/>
                <a:cs typeface="Montserrat"/>
                <a:sym typeface="Montserrat"/>
              </a:rPr>
              <a:t>2 phases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6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interface </a:t>
            </a: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rendering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phase (when launching the app);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event </a:t>
            </a: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processing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phase (while the program is running).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4" name="Google Shape;1224;p99"/>
          <p:cNvSpPr/>
          <p:nvPr/>
        </p:nvSpPr>
        <p:spPr>
          <a:xfrm>
            <a:off x="1816251" y="1879998"/>
            <a:ext cx="2824794" cy="270432"/>
          </a:xfrm>
          <a:prstGeom prst="flowChartTerminator">
            <a:avLst/>
          </a:prstGeom>
          <a:solidFill>
            <a:srgbClr val="F3F3F3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Launching the application</a:t>
            </a:r>
            <a:endParaRPr sz="1200"/>
          </a:p>
        </p:txBody>
      </p:sp>
      <p:sp>
        <p:nvSpPr>
          <p:cNvPr id="1225" name="Google Shape;1225;p99"/>
          <p:cNvSpPr/>
          <p:nvPr/>
        </p:nvSpPr>
        <p:spPr>
          <a:xfrm>
            <a:off x="1826751" y="2256990"/>
            <a:ext cx="2824800" cy="3771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Phase</a:t>
            </a:r>
            <a:r>
              <a:rPr lang="en" sz="1200"/>
              <a:t> 1: </a:t>
            </a:r>
            <a:r>
              <a:rPr lang="en" sz="1200"/>
              <a:t>widget </a:t>
            </a:r>
            <a:r>
              <a:rPr lang="en" sz="1200">
                <a:solidFill>
                  <a:schemeClr val="dk1"/>
                </a:solidFill>
              </a:rPr>
              <a:t>rendering</a:t>
            </a:r>
            <a:endParaRPr sz="1200"/>
          </a:p>
        </p:txBody>
      </p:sp>
      <p:sp>
        <p:nvSpPr>
          <p:cNvPr id="1226" name="Google Shape;1226;p99"/>
          <p:cNvSpPr/>
          <p:nvPr/>
        </p:nvSpPr>
        <p:spPr>
          <a:xfrm>
            <a:off x="1826751" y="2764448"/>
            <a:ext cx="2824794" cy="657501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Exit button not pressed?</a:t>
            </a:r>
            <a:endParaRPr sz="1200"/>
          </a:p>
        </p:txBody>
      </p:sp>
      <p:sp>
        <p:nvSpPr>
          <p:cNvPr id="1227" name="Google Shape;1227;p99"/>
          <p:cNvSpPr/>
          <p:nvPr/>
        </p:nvSpPr>
        <p:spPr>
          <a:xfrm>
            <a:off x="1826751" y="3609760"/>
            <a:ext cx="2824800" cy="7065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Phase</a:t>
            </a:r>
            <a:r>
              <a:rPr lang="en" sz="1200"/>
              <a:t> 2: </a:t>
            </a:r>
            <a:r>
              <a:rPr lang="en" sz="1200"/>
              <a:t>outside world event loop processing (Is the button pressed? Is the checkbox checked?)</a:t>
            </a:r>
            <a:endParaRPr sz="1200"/>
          </a:p>
        </p:txBody>
      </p:sp>
      <p:sp>
        <p:nvSpPr>
          <p:cNvPr id="1228" name="Google Shape;1228;p99"/>
          <p:cNvSpPr/>
          <p:nvPr/>
        </p:nvSpPr>
        <p:spPr>
          <a:xfrm>
            <a:off x="1868750" y="4689898"/>
            <a:ext cx="2824794" cy="278424"/>
          </a:xfrm>
          <a:prstGeom prst="flowChartTerminator">
            <a:avLst/>
          </a:prstGeom>
          <a:solidFill>
            <a:srgbClr val="F3F3F3"/>
          </a:solidFill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Shutting down the application</a:t>
            </a:r>
            <a:endParaRPr sz="1200"/>
          </a:p>
        </p:txBody>
      </p:sp>
      <p:cxnSp>
        <p:nvCxnSpPr>
          <p:cNvPr id="1229" name="Google Shape;1229;p99"/>
          <p:cNvCxnSpPr>
            <a:stCxn id="1224" idx="2"/>
            <a:endCxn id="1225" idx="0"/>
          </p:cNvCxnSpPr>
          <p:nvPr/>
        </p:nvCxnSpPr>
        <p:spPr>
          <a:xfrm>
            <a:off x="3228648" y="2150430"/>
            <a:ext cx="10500" cy="10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0" name="Google Shape;1230;p99"/>
          <p:cNvCxnSpPr>
            <a:stCxn id="1225" idx="2"/>
            <a:endCxn id="1226" idx="0"/>
          </p:cNvCxnSpPr>
          <p:nvPr/>
        </p:nvCxnSpPr>
        <p:spPr>
          <a:xfrm>
            <a:off x="3239151" y="2634090"/>
            <a:ext cx="0" cy="13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1" name="Google Shape;1231;p99"/>
          <p:cNvCxnSpPr>
            <a:stCxn id="1226" idx="2"/>
            <a:endCxn id="1227" idx="0"/>
          </p:cNvCxnSpPr>
          <p:nvPr/>
        </p:nvCxnSpPr>
        <p:spPr>
          <a:xfrm>
            <a:off x="3239148" y="3421949"/>
            <a:ext cx="0" cy="1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2" name="Google Shape;1232;p99"/>
          <p:cNvCxnSpPr>
            <a:stCxn id="1227" idx="2"/>
            <a:endCxn id="1226" idx="1"/>
          </p:cNvCxnSpPr>
          <p:nvPr/>
        </p:nvCxnSpPr>
        <p:spPr>
          <a:xfrm flipH="1" rot="5400000">
            <a:off x="1921401" y="2998510"/>
            <a:ext cx="1223100" cy="1412400"/>
          </a:xfrm>
          <a:prstGeom prst="bentConnector4">
            <a:avLst>
              <a:gd fmla="val -11114" name="adj1"/>
              <a:gd fmla="val 142946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3" name="Google Shape;1233;p99"/>
          <p:cNvCxnSpPr>
            <a:stCxn id="1226" idx="3"/>
            <a:endCxn id="1228" idx="0"/>
          </p:cNvCxnSpPr>
          <p:nvPr/>
        </p:nvCxnSpPr>
        <p:spPr>
          <a:xfrm flipH="1">
            <a:off x="3281145" y="3093198"/>
            <a:ext cx="1370400" cy="1596600"/>
          </a:xfrm>
          <a:prstGeom prst="bentConnector4">
            <a:avLst>
              <a:gd fmla="val -35970" name="adj1"/>
              <a:gd fmla="val 90785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4" name="Google Shape;1234;p99"/>
          <p:cNvSpPr txBox="1"/>
          <p:nvPr/>
        </p:nvSpPr>
        <p:spPr>
          <a:xfrm>
            <a:off x="4651550" y="2769750"/>
            <a:ext cx="5595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No</a:t>
            </a:r>
            <a:endParaRPr i="1" sz="1200"/>
          </a:p>
        </p:txBody>
      </p:sp>
      <p:sp>
        <p:nvSpPr>
          <p:cNvPr id="1235" name="Google Shape;1235;p99"/>
          <p:cNvSpPr txBox="1"/>
          <p:nvPr/>
        </p:nvSpPr>
        <p:spPr>
          <a:xfrm>
            <a:off x="3366075" y="3284013"/>
            <a:ext cx="4866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Yes</a:t>
            </a:r>
            <a:endParaRPr i="1" sz="1200"/>
          </a:p>
        </p:txBody>
      </p:sp>
      <p:sp>
        <p:nvSpPr>
          <p:cNvPr id="1236" name="Google Shape;1236;p99"/>
          <p:cNvSpPr txBox="1"/>
          <p:nvPr/>
        </p:nvSpPr>
        <p:spPr>
          <a:xfrm>
            <a:off x="5713422" y="4259925"/>
            <a:ext cx="18402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Remember that games work in a similar way!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1" name="Google Shape;1241;p10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42" name="Google Shape;1242;p10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0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4" name="Google Shape;1244;p10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5" name="Google Shape;124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0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0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10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10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10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0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2" name="Google Shape;1252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00"/>
          <p:cNvSpPr txBox="1"/>
          <p:nvPr/>
        </p:nvSpPr>
        <p:spPr>
          <a:xfrm>
            <a:off x="303975" y="175175"/>
            <a:ext cx="66549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5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PyQt5</a:t>
            </a:r>
            <a:endParaRPr sz="2500">
              <a:solidFill>
                <a:schemeClr val="accent5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accent5"/>
              </a:solidFill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cross-platform library for building windowed applications.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4" name="Google Shape;1254;p100"/>
          <p:cNvPicPr preferRelativeResize="0"/>
          <p:nvPr/>
        </p:nvPicPr>
        <p:blipFill rotWithShape="1">
          <a:blip r:embed="rId5">
            <a:alphaModFix/>
          </a:blip>
          <a:srcRect b="34205" l="0" r="64576" t="37713"/>
          <a:stretch/>
        </p:blipFill>
        <p:spPr>
          <a:xfrm>
            <a:off x="5969725" y="2926021"/>
            <a:ext cx="1749200" cy="181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100"/>
          <p:cNvSpPr txBox="1"/>
          <p:nvPr/>
        </p:nvSpPr>
        <p:spPr>
          <a:xfrm>
            <a:off x="297450" y="1662150"/>
            <a:ext cx="5381100" cy="18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 is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professional tool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that many programmers use.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applications you create can be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run on any operating system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(in the classroom on Windows, at home on Mac OS).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library contains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lots of modules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to implement the most daring ideas. 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01"/>
          <p:cNvPicPr preferRelativeResize="0"/>
          <p:nvPr/>
        </p:nvPicPr>
        <p:blipFill rotWithShape="1">
          <a:blip r:embed="rId3">
            <a:alphaModFix/>
          </a:blip>
          <a:srcRect b="0" l="783" r="0" t="0"/>
          <a:stretch/>
        </p:blipFill>
        <p:spPr>
          <a:xfrm>
            <a:off x="4450450" y="3023925"/>
            <a:ext cx="3056151" cy="1722803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261" name="Google Shape;1261;p10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62" name="Google Shape;1262;p10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0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4" name="Google Shape;126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0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0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10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10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0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0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1" name="Google Shape;1271;p1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01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The Winner Generator application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73" name="Google Shape;1273;p101"/>
          <p:cNvSpPr txBox="1"/>
          <p:nvPr/>
        </p:nvSpPr>
        <p:spPr>
          <a:xfrm>
            <a:off x="289425" y="677900"/>
            <a:ext cx="6992100" cy="18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Montserrat"/>
                <a:ea typeface="Montserrat"/>
                <a:cs typeface="Montserrat"/>
                <a:sym typeface="Montserrat"/>
              </a:rPr>
              <a:t>Step 1.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Create the application interface.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Import the necessary library modules.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Create </a:t>
            </a:r>
            <a:r>
              <a:rPr i="1" lang="en" sz="1500">
                <a:latin typeface="Montserrat"/>
                <a:ea typeface="Montserrat"/>
                <a:cs typeface="Montserrat"/>
                <a:sym typeface="Montserrat"/>
              </a:rPr>
              <a:t>the application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(application object).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500">
                <a:latin typeface="Montserrat"/>
                <a:ea typeface="Montserrat"/>
                <a:cs typeface="Montserrat"/>
                <a:sym typeface="Montserrat"/>
              </a:rPr>
              <a:t>the main window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of the application (widget object).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sz="1500">
                <a:latin typeface="Montserrat"/>
                <a:ea typeface="Montserrat"/>
                <a:cs typeface="Montserrat"/>
                <a:sym typeface="Montserrat"/>
              </a:rPr>
              <a:t>labels and buttons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widget objects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Position the content along the </a:t>
            </a:r>
            <a:r>
              <a:rPr i="1" lang="en" sz="1500">
                <a:latin typeface="Montserrat"/>
                <a:ea typeface="Montserrat"/>
                <a:cs typeface="Montserrat"/>
                <a:sym typeface="Montserrat"/>
              </a:rPr>
              <a:t>guide line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4" name="Google Shape;1274;p10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5" name="Google Shape;1275;p101"/>
          <p:cNvCxnSpPr/>
          <p:nvPr/>
        </p:nvCxnSpPr>
        <p:spPr>
          <a:xfrm>
            <a:off x="5976000" y="2891563"/>
            <a:ext cx="0" cy="19875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Google Shape;1280;p10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81" name="Google Shape;1281;p10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0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3" name="Google Shape;1283;p10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4" name="Google Shape;128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0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0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0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0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0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0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1" name="Google Shape;1291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02"/>
          <p:cNvSpPr txBox="1"/>
          <p:nvPr/>
        </p:nvSpPr>
        <p:spPr>
          <a:xfrm>
            <a:off x="242025" y="675975"/>
            <a:ext cx="7494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PyQt library has a complex hierarchical structure.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We'll need two modules from the core framework: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QtCore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QtWidgets.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3" name="Google Shape;1293;p102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Importing PyQt modules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94" name="Google Shape;1294;p102"/>
          <p:cNvSpPr/>
          <p:nvPr/>
        </p:nvSpPr>
        <p:spPr>
          <a:xfrm>
            <a:off x="361500" y="1631875"/>
            <a:ext cx="2024400" cy="454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QtCore</a:t>
            </a:r>
            <a:endParaRPr b="1" sz="1600"/>
          </a:p>
        </p:txBody>
      </p:sp>
      <p:sp>
        <p:nvSpPr>
          <p:cNvPr id="1295" name="Google Shape;1295;p102"/>
          <p:cNvSpPr/>
          <p:nvPr/>
        </p:nvSpPr>
        <p:spPr>
          <a:xfrm>
            <a:off x="2909325" y="1631875"/>
            <a:ext cx="2420100" cy="454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QtWidgets</a:t>
            </a:r>
            <a:endParaRPr b="1" sz="1600"/>
          </a:p>
        </p:txBody>
      </p:sp>
      <p:sp>
        <p:nvSpPr>
          <p:cNvPr id="1296" name="Google Shape;1296;p102"/>
          <p:cNvSpPr txBox="1"/>
          <p:nvPr/>
        </p:nvSpPr>
        <p:spPr>
          <a:xfrm>
            <a:off x="5474000" y="1745475"/>
            <a:ext cx="1662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. . . </a:t>
            </a:r>
            <a:endParaRPr b="1"/>
          </a:p>
        </p:txBody>
      </p:sp>
      <p:sp>
        <p:nvSpPr>
          <p:cNvPr id="1297" name="Google Shape;1297;p102"/>
          <p:cNvSpPr/>
          <p:nvPr/>
        </p:nvSpPr>
        <p:spPr>
          <a:xfrm rot="5400000">
            <a:off x="624788" y="2247800"/>
            <a:ext cx="1518300" cy="2024400"/>
          </a:xfrm>
          <a:prstGeom prst="flowChartDelay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02"/>
          <p:cNvSpPr txBox="1"/>
          <p:nvPr/>
        </p:nvSpPr>
        <p:spPr>
          <a:xfrm>
            <a:off x="361463" y="2606575"/>
            <a:ext cx="19704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b="1" lang="en" sz="1500"/>
              <a:t>Qt </a:t>
            </a:r>
            <a:r>
              <a:rPr lang="en" sz="1500">
                <a:solidFill>
                  <a:schemeClr val="dk1"/>
                </a:solidFill>
              </a:rPr>
              <a:t>module</a:t>
            </a:r>
            <a:r>
              <a:rPr lang="en" sz="1500"/>
              <a:t>:</a:t>
            </a:r>
            <a:endParaRPr sz="15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constants and flags which determine how the window looks</a:t>
            </a:r>
            <a:endParaRPr sz="1300"/>
          </a:p>
        </p:txBody>
      </p:sp>
      <p:sp>
        <p:nvSpPr>
          <p:cNvPr id="1299" name="Google Shape;1299;p102"/>
          <p:cNvSpPr/>
          <p:nvPr/>
        </p:nvSpPr>
        <p:spPr>
          <a:xfrm rot="5400000">
            <a:off x="3362925" y="2063000"/>
            <a:ext cx="1518300" cy="2394000"/>
          </a:xfrm>
          <a:prstGeom prst="flowChartDelay">
            <a:avLst/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02"/>
          <p:cNvSpPr txBox="1"/>
          <p:nvPr/>
        </p:nvSpPr>
        <p:spPr>
          <a:xfrm>
            <a:off x="2831025" y="2531625"/>
            <a:ext cx="25767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</a:t>
            </a:r>
            <a:r>
              <a:rPr lang="en" sz="1500"/>
              <a:t> </a:t>
            </a:r>
            <a:r>
              <a:rPr b="1" lang="en" sz="1500"/>
              <a:t>QApplication, QWidget, QLabel, </a:t>
            </a:r>
            <a:r>
              <a:rPr lang="en" sz="1500"/>
              <a:t>and</a:t>
            </a:r>
            <a:r>
              <a:rPr b="1" lang="en" sz="1500"/>
              <a:t> QVBoxLayout </a:t>
            </a:r>
            <a:r>
              <a:rPr lang="en" sz="1500"/>
              <a:t>modules</a:t>
            </a:r>
            <a:r>
              <a:rPr lang="en" sz="1500"/>
              <a:t>:</a:t>
            </a:r>
            <a:endParaRPr sz="15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widgets and how they are positioned</a:t>
            </a:r>
            <a:endParaRPr sz="1300"/>
          </a:p>
        </p:txBody>
      </p:sp>
      <p:cxnSp>
        <p:nvCxnSpPr>
          <p:cNvPr id="1301" name="Google Shape;1301;p102"/>
          <p:cNvCxnSpPr>
            <a:stCxn id="1294" idx="2"/>
            <a:endCxn id="1297" idx="1"/>
          </p:cNvCxnSpPr>
          <p:nvPr/>
        </p:nvCxnSpPr>
        <p:spPr>
          <a:xfrm>
            <a:off x="1373700" y="2086375"/>
            <a:ext cx="10200" cy="414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2" name="Google Shape;1302;p102"/>
          <p:cNvCxnSpPr>
            <a:stCxn id="1295" idx="2"/>
            <a:endCxn id="1299" idx="1"/>
          </p:cNvCxnSpPr>
          <p:nvPr/>
        </p:nvCxnSpPr>
        <p:spPr>
          <a:xfrm>
            <a:off x="4119375" y="2086375"/>
            <a:ext cx="2700" cy="4146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" name="Google Shape;1307;p10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08" name="Google Shape;1308;p10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0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10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1" name="Google Shape;131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0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0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0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0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0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0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8" name="Google Shape;1318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03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Importing PyQt modules</a:t>
            </a:r>
            <a:endParaRPr sz="2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20" name="Google Shape;1320;p103"/>
          <p:cNvSpPr txBox="1"/>
          <p:nvPr/>
        </p:nvSpPr>
        <p:spPr>
          <a:xfrm>
            <a:off x="303975" y="675975"/>
            <a:ext cx="72351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PyQt5.QtCore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PyQt5.QtWidgets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QApplication, QWidget, QPushButton, QLabel, QVBoxLayout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1321" name="Google Shape;1321;p103"/>
          <p:cNvGraphicFramePr/>
          <p:nvPr/>
        </p:nvGraphicFramePr>
        <p:xfrm>
          <a:off x="419400" y="156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{F35B2095-952D-4FA3-886C-347401A93E90}</a:tableStyleId>
              </a:tblPr>
              <a:tblGrid>
                <a:gridCol w="2429275"/>
                <a:gridCol w="2707925"/>
              </a:tblGrid>
              <a:tr h="37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Designation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Application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QApplication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Application window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QWidget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Label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QLabel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Button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QPushButton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Vertical guide line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QVBoxLayout</a:t>
                      </a:r>
                      <a:endParaRPr sz="16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5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07" name="Google Shape;307;p5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59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9"/>
          <p:cNvSpPr txBox="1"/>
          <p:nvPr/>
        </p:nvSpPr>
        <p:spPr>
          <a:xfrm>
            <a:off x="183275" y="692525"/>
            <a:ext cx="70782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Product type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application (for a computer).</a:t>
            </a:r>
            <a:endParaRPr sz="1600" u="sng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Functionality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display a random number when clicked.</a:t>
            </a:r>
            <a:endParaRPr sz="16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59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8" name="Google Shape;318;p59"/>
          <p:cNvSpPr txBox="1"/>
          <p:nvPr/>
        </p:nvSpPr>
        <p:spPr>
          <a:xfrm>
            <a:off x="303975" y="4159025"/>
            <a:ext cx="7291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tools do we need to complete such a request?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5280" y="1901250"/>
            <a:ext cx="3531820" cy="1885400"/>
          </a:xfrm>
          <a:prstGeom prst="rect">
            <a:avLst/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0" name="Google Shape;320;p59"/>
          <p:cNvPicPr preferRelativeResize="0"/>
          <p:nvPr/>
        </p:nvPicPr>
        <p:blipFill rotWithShape="1">
          <a:blip r:embed="rId6">
            <a:alphaModFix/>
          </a:blip>
          <a:srcRect b="0" l="783" r="0" t="0"/>
          <a:stretch/>
        </p:blipFill>
        <p:spPr>
          <a:xfrm>
            <a:off x="238375" y="1901250"/>
            <a:ext cx="3519834" cy="1885400"/>
          </a:xfrm>
          <a:prstGeom prst="rect">
            <a:avLst/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4074" y="3203602"/>
            <a:ext cx="783916" cy="7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6" name="Google Shape;1326;p10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27" name="Google Shape;1327;p10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0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10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0" name="Google Shape;133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0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0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0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0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0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0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7" name="Google Shape;1337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04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an application and main window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339" name="Google Shape;1339;p104"/>
          <p:cNvGraphicFramePr/>
          <p:nvPr/>
        </p:nvGraphicFramePr>
        <p:xfrm>
          <a:off x="267600" y="991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{F35B2095-952D-4FA3-886C-347401A93E90}</a:tableStyleId>
              </a:tblPr>
              <a:tblGrid>
                <a:gridCol w="3028675"/>
                <a:gridCol w="4210325"/>
              </a:tblGrid>
              <a:tr h="35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 = QApplication([])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Constructor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that creates an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Application type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object.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app.exec_()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Leave the application open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until the exit button is pressed.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40" name="Google Shape;1340;p104"/>
          <p:cNvGraphicFramePr/>
          <p:nvPr/>
        </p:nvGraphicFramePr>
        <p:xfrm>
          <a:off x="267600" y="313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{F35B2095-952D-4FA3-886C-347401A93E90}</a:tableStyleId>
              </a:tblPr>
              <a:tblGrid>
                <a:gridCol w="3028675"/>
                <a:gridCol w="4210325"/>
              </a:tblGrid>
              <a:tr h="35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main_win = QWidget()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Constructor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that creates an Window type object.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my_win.show()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Make the window visible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window is hidden by default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).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1" name="Google Shape;1341;p104"/>
          <p:cNvSpPr txBox="1"/>
          <p:nvPr/>
        </p:nvSpPr>
        <p:spPr>
          <a:xfrm>
            <a:off x="267600" y="592113"/>
            <a:ext cx="25200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2" name="Google Shape;1342;p104"/>
          <p:cNvSpPr txBox="1"/>
          <p:nvPr/>
        </p:nvSpPr>
        <p:spPr>
          <a:xfrm>
            <a:off x="267600" y="2748575"/>
            <a:ext cx="2900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Main application window: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p10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48" name="Google Shape;1348;p10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0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0" name="Google Shape;1350;p10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1" name="Google Shape;135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0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0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0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0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0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0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8" name="Google Shape;1358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3800" y="2151125"/>
            <a:ext cx="3129076" cy="24620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0" name="Google Shape;1360;p105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an application and main window</a:t>
            </a:r>
            <a:endParaRPr sz="2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61" name="Google Shape;1361;p105"/>
          <p:cNvSpPr txBox="1"/>
          <p:nvPr/>
        </p:nvSpPr>
        <p:spPr>
          <a:xfrm>
            <a:off x="233275" y="665825"/>
            <a:ext cx="7235100" cy="18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PyQt5.QtCore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PyQt5.QtWidgets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QApplication, QWidget, QPushButton, QLabel, QVBoxLayout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 = QApplication([])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my_win = QWidget()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my_win.show()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app.exec_()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2" name="Google Shape;1362;p105"/>
          <p:cNvSpPr txBox="1"/>
          <p:nvPr/>
        </p:nvSpPr>
        <p:spPr>
          <a:xfrm>
            <a:off x="320175" y="4079675"/>
            <a:ext cx="35322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Using these methods will create an application with one empty window.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7" name="Google Shape;1367;p10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68" name="Google Shape;1368;p10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0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10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1" name="Google Shape;137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0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0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0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0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0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0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8" name="Google Shape;1378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06"/>
          <p:cNvSpPr txBox="1"/>
          <p:nvPr/>
        </p:nvSpPr>
        <p:spPr>
          <a:xfrm>
            <a:off x="183275" y="4348223"/>
            <a:ext cx="71694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These are just some of the methods; we'll talk about the rest later.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380" name="Google Shape;1380;p106"/>
          <p:cNvGraphicFramePr/>
          <p:nvPr/>
        </p:nvGraphicFramePr>
        <p:xfrm>
          <a:off x="267600" y="74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{F35B2095-952D-4FA3-886C-347401A93E90}</a:tableStyleId>
              </a:tblPr>
              <a:tblGrid>
                <a:gridCol w="3149125"/>
                <a:gridCol w="4089875"/>
              </a:tblGrid>
              <a:tr h="248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my_win.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setWindowTitle(</a:t>
                      </a:r>
                      <a:r>
                        <a:rPr lang="en" sz="120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‘Title’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Set the window title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my_win.move(</a:t>
                      </a:r>
                      <a:r>
                        <a:rPr lang="en" sz="1200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900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window appears at a specified point (not in the center of the screen)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my_win.resize(</a:t>
                      </a:r>
                      <a:r>
                        <a:rPr lang="en" sz="1200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400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200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Resize the window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my_win.show()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Make the window visible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my_win.hide()</a:t>
                      </a:r>
                      <a:endParaRPr sz="12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Hide the window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81" name="Google Shape;1381;p106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Setting up the main window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6" name="Google Shape;1386;p10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87" name="Google Shape;1387;p10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0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10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0" name="Google Shape;139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0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0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0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0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0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0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7" name="Google Shape;1397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07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labels and buttons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399" name="Google Shape;1399;p107"/>
          <p:cNvGraphicFramePr/>
          <p:nvPr/>
        </p:nvGraphicFramePr>
        <p:xfrm>
          <a:off x="267600" y="991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{F35B2095-952D-4FA3-886C-347401A93E90}</a:tableStyleId>
              </a:tblPr>
              <a:tblGrid>
                <a:gridCol w="3328200"/>
                <a:gridCol w="3910800"/>
              </a:tblGrid>
              <a:tr h="35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winner = QLabel(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'Winner:'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Constructor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that creates a Label type object with a specified text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winner.setText(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'34'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 that changes the text of the label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00" name="Google Shape;1400;p107"/>
          <p:cNvGraphicFramePr/>
          <p:nvPr/>
        </p:nvGraphicFramePr>
        <p:xfrm>
          <a:off x="267600" y="3230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{F35B2095-952D-4FA3-886C-347401A93E90}</a:tableStyleId>
              </a:tblPr>
              <a:tblGrid>
                <a:gridCol w="3700025"/>
                <a:gridCol w="3538975"/>
              </a:tblGrid>
              <a:tr h="35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button = QPushButton(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'Generate'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Constructor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that creates a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Button type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object with a note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01" name="Google Shape;1401;p107"/>
          <p:cNvSpPr txBox="1"/>
          <p:nvPr/>
        </p:nvSpPr>
        <p:spPr>
          <a:xfrm>
            <a:off x="267600" y="592113"/>
            <a:ext cx="25200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Label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2" name="Google Shape;1402;p107"/>
          <p:cNvSpPr txBox="1"/>
          <p:nvPr/>
        </p:nvSpPr>
        <p:spPr>
          <a:xfrm>
            <a:off x="267600" y="2842988"/>
            <a:ext cx="2900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Button: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7" name="Google Shape;1407;p10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08" name="Google Shape;1408;p10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0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10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1" name="Google Shape;141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10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0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0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0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0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10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8" name="Google Shape;1418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08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Positioning widgets along a line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420" name="Google Shape;1420;p108"/>
          <p:cNvGraphicFramePr/>
          <p:nvPr/>
        </p:nvGraphicFramePr>
        <p:xfrm>
          <a:off x="267600" y="991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{F35B2095-952D-4FA3-886C-347401A93E90}</a:tableStyleId>
              </a:tblPr>
              <a:tblGrid>
                <a:gridCol w="3927250"/>
                <a:gridCol w="3311750"/>
              </a:tblGrid>
              <a:tr h="35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v_line = QVBoxLayout()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Constructor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that creates a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Vertical line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type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object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v_line.addWidget(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title, alignment = Qt.AlignCenter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Method that adds a widget to a line and places it in the center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my_win.setLayout(</a:t>
                      </a: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v_line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Add the resulting line and its objects to the application window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21" name="Google Shape;1421;p108"/>
          <p:cNvSpPr txBox="1"/>
          <p:nvPr/>
        </p:nvSpPr>
        <p:spPr>
          <a:xfrm>
            <a:off x="267600" y="592113"/>
            <a:ext cx="25200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Line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6" name="Google Shape;1426;p10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27" name="Google Shape;1427;p10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0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9" name="Google Shape;1429;p10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0" name="Google Shape;143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10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0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0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0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0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0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09"/>
          <p:cNvSpPr txBox="1"/>
          <p:nvPr/>
        </p:nvSpPr>
        <p:spPr>
          <a:xfrm>
            <a:off x="131625" y="175175"/>
            <a:ext cx="6902100" cy="4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PyQt5.QtCore </a:t>
            </a: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Qt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PyQt5.QtWidgets </a:t>
            </a:r>
            <a:r>
              <a:rPr lang="en" sz="11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QApplication, QWidget, QPushButton, QLabel, QVBoxLayout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 = QApplication([])</a:t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 = QWidget()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main_win.setWindowTitle(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Winner Identifier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 = QPushButton(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 = QLabel(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Click to find out the winner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winner = QLabel(</a:t>
            </a:r>
            <a:r>
              <a:rPr lang="en" sz="11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'?'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 = QVBoxLayout()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line.addWidget(text,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line.addWidget(winner,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line.addWidget(button, </a:t>
            </a:r>
            <a:r>
              <a:rPr lang="en" sz="11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alignment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Qt.AlignCenter)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main_win.setLayout(line)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main_win.show()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app.exec_()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9" name="Google Shape;1439;p109"/>
          <p:cNvSpPr txBox="1"/>
          <p:nvPr/>
        </p:nvSpPr>
        <p:spPr>
          <a:xfrm>
            <a:off x="4753425" y="4141975"/>
            <a:ext cx="27987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latin typeface="Montserrat"/>
                <a:ea typeface="Montserrat"/>
                <a:cs typeface="Montserrat"/>
                <a:sym typeface="Montserrat"/>
              </a:rPr>
              <a:t>The window can be resized using the method for that.</a:t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0" name="Google Shape;1440;p109"/>
          <p:cNvPicPr preferRelativeResize="0"/>
          <p:nvPr/>
        </p:nvPicPr>
        <p:blipFill rotWithShape="1">
          <a:blip r:embed="rId5">
            <a:alphaModFix/>
          </a:blip>
          <a:srcRect b="0" l="783" r="0" t="0"/>
          <a:stretch/>
        </p:blipFill>
        <p:spPr>
          <a:xfrm>
            <a:off x="4444199" y="2259975"/>
            <a:ext cx="3107924" cy="1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5" name="Google Shape;1445;p11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46" name="Google Shape;1446;p11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1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8" name="Google Shape;1448;p11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9" name="Google Shape;144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1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1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1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1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1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1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6" name="Google Shape;1456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110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Button click processing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58" name="Google Shape;1458;p110"/>
          <p:cNvSpPr/>
          <p:nvPr/>
        </p:nvSpPr>
        <p:spPr>
          <a:xfrm>
            <a:off x="5386300" y="2179225"/>
            <a:ext cx="2232600" cy="406200"/>
          </a:xfrm>
          <a:prstGeom prst="rect">
            <a:avLst/>
          </a:prstGeom>
          <a:noFill/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10"/>
          <p:cNvSpPr/>
          <p:nvPr/>
        </p:nvSpPr>
        <p:spPr>
          <a:xfrm>
            <a:off x="333675" y="3104150"/>
            <a:ext cx="4857900" cy="63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10"/>
          <p:cNvSpPr txBox="1"/>
          <p:nvPr/>
        </p:nvSpPr>
        <p:spPr>
          <a:xfrm>
            <a:off x="5469375" y="2141775"/>
            <a:ext cx="2278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show_winner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b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1" name="Google Shape;1461;p110"/>
          <p:cNvSpPr txBox="1"/>
          <p:nvPr/>
        </p:nvSpPr>
        <p:spPr>
          <a:xfrm>
            <a:off x="289425" y="3169050"/>
            <a:ext cx="49686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.clicked.connect(show_fun_title)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2" name="Google Shape;1462;p110"/>
          <p:cNvSpPr/>
          <p:nvPr/>
        </p:nvSpPr>
        <p:spPr>
          <a:xfrm>
            <a:off x="3974003" y="2251800"/>
            <a:ext cx="1361100" cy="991500"/>
          </a:xfrm>
          <a:prstGeom prst="bentArrow">
            <a:avLst>
              <a:gd fmla="val 4224" name="adj1"/>
              <a:gd fmla="val 13007" name="adj2"/>
              <a:gd fmla="val 25000" name="adj3"/>
              <a:gd fmla="val 39127" name="adj4"/>
            </a:avLst>
          </a:prstGeom>
          <a:solidFill>
            <a:srgbClr val="FF8C31"/>
          </a:solidFill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10"/>
          <p:cNvSpPr/>
          <p:nvPr/>
        </p:nvSpPr>
        <p:spPr>
          <a:xfrm>
            <a:off x="3260050" y="3243300"/>
            <a:ext cx="1774200" cy="340200"/>
          </a:xfrm>
          <a:prstGeom prst="rect">
            <a:avLst/>
          </a:prstGeom>
          <a:noFill/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10"/>
          <p:cNvSpPr txBox="1"/>
          <p:nvPr/>
        </p:nvSpPr>
        <p:spPr>
          <a:xfrm>
            <a:off x="2558755" y="4491150"/>
            <a:ext cx="3433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 ExtraBold"/>
                <a:ea typeface="Montserrat ExtraBold"/>
                <a:cs typeface="Montserrat ExtraBold"/>
                <a:sym typeface="Montserrat ExtraBold"/>
              </a:rPr>
              <a:t>NAME OF THE PROCESSOR FUNCTION WHICH THE BUTTON RESPONDS TO</a:t>
            </a:r>
            <a:endParaRPr sz="1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465" name="Google Shape;1465;p110"/>
          <p:cNvCxnSpPr/>
          <p:nvPr/>
        </p:nvCxnSpPr>
        <p:spPr>
          <a:xfrm rot="10800000">
            <a:off x="3974011" y="3793125"/>
            <a:ext cx="0" cy="68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6" name="Google Shape;1466;p110"/>
          <p:cNvSpPr txBox="1"/>
          <p:nvPr/>
        </p:nvSpPr>
        <p:spPr>
          <a:xfrm>
            <a:off x="5386300" y="3368550"/>
            <a:ext cx="21975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 ExtraBold"/>
                <a:ea typeface="Montserrat ExtraBold"/>
                <a:cs typeface="Montserrat ExtraBold"/>
                <a:sym typeface="Montserrat ExtraBold"/>
              </a:rPr>
              <a:t>THE FUNCTION IS DESCRIBED SEPARATELY</a:t>
            </a:r>
            <a:endParaRPr sz="12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467" name="Google Shape;1467;p110"/>
          <p:cNvCxnSpPr/>
          <p:nvPr/>
        </p:nvCxnSpPr>
        <p:spPr>
          <a:xfrm rot="10800000">
            <a:off x="6292027" y="2670525"/>
            <a:ext cx="0" cy="68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8" name="Google Shape;1468;p110"/>
          <p:cNvSpPr txBox="1"/>
          <p:nvPr/>
        </p:nvSpPr>
        <p:spPr>
          <a:xfrm>
            <a:off x="248100" y="626250"/>
            <a:ext cx="6992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Montserrat"/>
                <a:ea typeface="Montserrat"/>
                <a:cs typeface="Montserrat"/>
                <a:sym typeface="Montserrat"/>
              </a:rPr>
              <a:t>Step</a:t>
            </a:r>
            <a:r>
              <a:rPr b="1" lang="en" sz="1600" u="sng">
                <a:latin typeface="Montserrat"/>
                <a:ea typeface="Montserrat"/>
                <a:cs typeface="Montserrat"/>
                <a:sym typeface="Montserrat"/>
              </a:rPr>
              <a:t> 2.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Event processing (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button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clicking).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i="1" lang="en" sz="1500">
                <a:latin typeface="Montserrat"/>
                <a:ea typeface="Montserrat"/>
                <a:cs typeface="Montserrat"/>
                <a:sym typeface="Montserrat"/>
              </a:rPr>
              <a:t>Describe actions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when clicking on a button in a separate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processor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function.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1000"/>
              </a:spcAft>
              <a:buSzPts val="1500"/>
              <a:buFont typeface="Montserrat"/>
              <a:buAutoNum type="arabicPeriod"/>
            </a:pPr>
            <a:r>
              <a:rPr i="1" lang="en" sz="1500">
                <a:latin typeface="Montserrat"/>
                <a:ea typeface="Montserrat"/>
                <a:cs typeface="Montserrat"/>
                <a:sym typeface="Montserrat"/>
              </a:rPr>
              <a:t>Use a command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to link the function and the widget.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1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74" name="Google Shape;1474;p11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1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6" name="Google Shape;1476;p11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7" name="Google Shape;1477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11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1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1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1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1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1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4" name="Google Shape;1484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11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Button click processing</a:t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86" name="Google Shape;1486;p111"/>
          <p:cNvSpPr txBox="1"/>
          <p:nvPr/>
        </p:nvSpPr>
        <p:spPr>
          <a:xfrm>
            <a:off x="248100" y="626250"/>
            <a:ext cx="6992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Determining the winner in the show_winner() function: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there are a total of 100 participants, a random number from 1 to 100 is generated.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text label changes from "Click to find out the winner" to "Winner."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winner label changes from "?" to the winner's number.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1" name="Google Shape;149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525" y="2876880"/>
            <a:ext cx="2289325" cy="1295287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2" name="Google Shape;1492;p112"/>
          <p:cNvPicPr preferRelativeResize="0"/>
          <p:nvPr/>
        </p:nvPicPr>
        <p:blipFill rotWithShape="1">
          <a:blip r:embed="rId4">
            <a:alphaModFix/>
          </a:blip>
          <a:srcRect b="0" l="783" r="0" t="0"/>
          <a:stretch/>
        </p:blipFill>
        <p:spPr>
          <a:xfrm>
            <a:off x="225300" y="2879300"/>
            <a:ext cx="2407731" cy="12125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3" name="Google Shape;149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728" y="3686561"/>
            <a:ext cx="534092" cy="475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4" name="Google Shape;1494;p11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95" name="Google Shape;1495;p11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1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7" name="Google Shape;1497;p11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8" name="Google Shape;1498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11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1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1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1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1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1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5" name="Google Shape;1505;p1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12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Button click processing</a:t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7" name="Google Shape;1507;p112"/>
          <p:cNvSpPr txBox="1"/>
          <p:nvPr/>
        </p:nvSpPr>
        <p:spPr>
          <a:xfrm>
            <a:off x="248100" y="626250"/>
            <a:ext cx="69921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Determining the winner in the show_winner() function: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there are a total of 100 participants, a random number from 1 to 100 is generated.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text label changes from "Click to find out the winner" to "Winner."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winner label changes from "?" to the winner's number.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08" name="Google Shape;1508;p112"/>
          <p:cNvCxnSpPr>
            <a:endCxn id="1509" idx="1"/>
          </p:cNvCxnSpPr>
          <p:nvPr/>
        </p:nvCxnSpPr>
        <p:spPr>
          <a:xfrm>
            <a:off x="2623325" y="3483163"/>
            <a:ext cx="232200" cy="4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0" name="Google Shape;1510;p112"/>
          <p:cNvCxnSpPr>
            <a:stCxn id="1509" idx="3"/>
            <a:endCxn id="1511" idx="1"/>
          </p:cNvCxnSpPr>
          <p:nvPr/>
        </p:nvCxnSpPr>
        <p:spPr>
          <a:xfrm flipH="1" rot="10800000">
            <a:off x="5135800" y="3483163"/>
            <a:ext cx="232200" cy="4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2" name="Google Shape;151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2074" y="3686552"/>
            <a:ext cx="783916" cy="7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7350" y="2877500"/>
            <a:ext cx="2287074" cy="1295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8" name="Google Shape;1518;p11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19" name="Google Shape;1519;p11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1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1" name="Google Shape;1521;p11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2" name="Google Shape;152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3" name="Google Shape;1523;p11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1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1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1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1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1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9" name="Google Shape;1529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13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Button click processing</a:t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31" name="Google Shape;1531;p113"/>
          <p:cNvSpPr txBox="1"/>
          <p:nvPr/>
        </p:nvSpPr>
        <p:spPr>
          <a:xfrm>
            <a:off x="256200" y="672925"/>
            <a:ext cx="5463600" cy="3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random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randint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#...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show_winner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number = randint(</a:t>
            </a:r>
            <a:r>
              <a:rPr lang="en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9885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99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winner.setText(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(number))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text.setText(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'Winner:'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button.clicked.connect(show_winner)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main_win.show()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app.exec_()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32" name="Google Shape;1532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2000" y="2939850"/>
            <a:ext cx="2896375" cy="164038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6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27" name="Google Shape;327;p6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60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0" name="Google Shape;3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0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7" name="Google Shape;337;p60"/>
          <p:cNvSpPr/>
          <p:nvPr/>
        </p:nvSpPr>
        <p:spPr>
          <a:xfrm>
            <a:off x="2386850" y="941300"/>
            <a:ext cx="28575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"Winner Identifier" application</a:t>
            </a:r>
            <a:endParaRPr/>
          </a:p>
        </p:txBody>
      </p:sp>
      <p:sp>
        <p:nvSpPr>
          <p:cNvPr id="338" name="Google Shape;338;p60"/>
          <p:cNvSpPr/>
          <p:nvPr/>
        </p:nvSpPr>
        <p:spPr>
          <a:xfrm>
            <a:off x="684300" y="1745725"/>
            <a:ext cx="24837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functionality</a:t>
            </a:r>
            <a:endParaRPr/>
          </a:p>
        </p:txBody>
      </p:sp>
      <p:sp>
        <p:nvSpPr>
          <p:cNvPr id="339" name="Google Shape;339;p60"/>
          <p:cNvSpPr/>
          <p:nvPr/>
        </p:nvSpPr>
        <p:spPr>
          <a:xfrm>
            <a:off x="4640775" y="1707425"/>
            <a:ext cx="24837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interface</a:t>
            </a:r>
            <a:endParaRPr/>
          </a:p>
        </p:txBody>
      </p:sp>
      <p:cxnSp>
        <p:nvCxnSpPr>
          <p:cNvPr id="340" name="Google Shape;340;p60"/>
          <p:cNvCxnSpPr>
            <a:stCxn id="337" idx="2"/>
            <a:endCxn id="338" idx="0"/>
          </p:cNvCxnSpPr>
          <p:nvPr/>
        </p:nvCxnSpPr>
        <p:spPr>
          <a:xfrm flipH="1">
            <a:off x="1926200" y="1451300"/>
            <a:ext cx="1889400" cy="294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60"/>
          <p:cNvCxnSpPr>
            <a:stCxn id="337" idx="2"/>
            <a:endCxn id="339" idx="0"/>
          </p:cNvCxnSpPr>
          <p:nvPr/>
        </p:nvCxnSpPr>
        <p:spPr>
          <a:xfrm>
            <a:off x="3815600" y="1451300"/>
            <a:ext cx="2067000" cy="256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60"/>
          <p:cNvSpPr txBox="1"/>
          <p:nvPr/>
        </p:nvSpPr>
        <p:spPr>
          <a:xfrm>
            <a:off x="560200" y="2571750"/>
            <a:ext cx="29025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Generating random numbers (the random module).</a:t>
            </a:r>
            <a:endParaRPr/>
          </a:p>
        </p:txBody>
      </p:sp>
      <p:sp>
        <p:nvSpPr>
          <p:cNvPr id="343" name="Google Shape;343;p60"/>
          <p:cNvSpPr txBox="1"/>
          <p:nvPr/>
        </p:nvSpPr>
        <p:spPr>
          <a:xfrm>
            <a:off x="4489225" y="2571750"/>
            <a:ext cx="28575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2CC"/>
                </a:highlight>
              </a:rPr>
              <a:t>Creating a graphical user interface</a:t>
            </a:r>
            <a:r>
              <a:rPr lang="en"/>
              <a:t>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n">
                <a:highlight>
                  <a:srgbClr val="FFF2CC"/>
                </a:highlight>
              </a:rPr>
              <a:t>Processing mouse events with interface elements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" name="Google Shape;1537;p114"/>
          <p:cNvPicPr preferRelativeResize="0"/>
          <p:nvPr/>
        </p:nvPicPr>
        <p:blipFill rotWithShape="1">
          <a:blip r:embed="rId3">
            <a:alphaModFix/>
          </a:blip>
          <a:srcRect b="34205" l="0" r="64576" t="37713"/>
          <a:stretch/>
        </p:blipFill>
        <p:spPr>
          <a:xfrm>
            <a:off x="5969725" y="2926021"/>
            <a:ext cx="1749200" cy="1819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8" name="Google Shape;1538;p11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39" name="Google Shape;1539;p11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1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41" name="Google Shape;1541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1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11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11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11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11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11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8" name="Google Shape;1548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14"/>
          <p:cNvSpPr txBox="1"/>
          <p:nvPr/>
        </p:nvSpPr>
        <p:spPr>
          <a:xfrm>
            <a:off x="352725" y="17517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Conclusions</a:t>
            </a: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50" name="Google Shape;1550;p114"/>
          <p:cNvSpPr txBox="1"/>
          <p:nvPr/>
        </p:nvSpPr>
        <p:spPr>
          <a:xfrm>
            <a:off x="360000" y="806825"/>
            <a:ext cx="6072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The PyQt library has a complex hierarchical structure in which many ready-made classes are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described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To import the right module, you need to know its name and position in the structure.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AutoNum type="arabicPeriod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To create a simple application, you need to do the following: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97155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create an application object,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97155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create the main window,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97155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create widgets and arrange them along lines,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971550" rtl="0" algn="l"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process the required events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1" name="Google Shape;1551;p11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115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15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15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9" name="Google Shape;155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115"/>
          <p:cNvSpPr txBox="1"/>
          <p:nvPr/>
        </p:nvSpPr>
        <p:spPr>
          <a:xfrm>
            <a:off x="348850" y="1104450"/>
            <a:ext cx="5963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Visual Studio Code:</a:t>
            </a:r>
            <a:r>
              <a:rPr lang="en" sz="3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Winner generator</a:t>
            </a:r>
            <a:endParaRPr sz="3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61" name="Google Shape;1561;p115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 1. Classes. Introduction to PyQt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11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67" name="Google Shape;1567;p11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1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69" name="Google Shape;156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116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16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16">
            <a:hlinkClick r:id="rId5"/>
          </p:cNvPr>
          <p:cNvSpPr txBox="1"/>
          <p:nvPr/>
        </p:nvSpPr>
        <p:spPr>
          <a:xfrm>
            <a:off x="1155050" y="1946300"/>
            <a:ext cx="4349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6"/>
              </a:rPr>
              <a:t>Visual Studio Code from Algorithmics</a:t>
            </a:r>
            <a:endParaRPr sz="15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73" name="Google Shape;1573;p116"/>
          <p:cNvSpPr txBox="1"/>
          <p:nvPr/>
        </p:nvSpPr>
        <p:spPr>
          <a:xfrm>
            <a:off x="348601" y="175175"/>
            <a:ext cx="7407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the task in</a:t>
            </a:r>
            <a:r>
              <a:rPr b="1" lang="en" sz="2900">
                <a:latin typeface="Montserrat"/>
                <a:ea typeface="Montserrat"/>
                <a:cs typeface="Montserrat"/>
                <a:sym typeface="Montserrat"/>
              </a:rPr>
              <a:t> VS Code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4" name="Google Shape;1574;p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116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16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1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1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1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1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1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1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3" name="Google Shape;1583;p1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16"/>
          <p:cNvSpPr txBox="1"/>
          <p:nvPr/>
        </p:nvSpPr>
        <p:spPr>
          <a:xfrm>
            <a:off x="1026128" y="675975"/>
            <a:ext cx="6527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VSC. Crazy People: </a:t>
            </a:r>
            <a:endParaRPr b="1" sz="2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winner generator</a:t>
            </a:r>
            <a:endParaRPr b="1" sz="2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5" name="Google Shape;1585;p1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600" y="76947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1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51997" y="1876170"/>
            <a:ext cx="1103575" cy="10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116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Creating your first application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1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17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17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17"/>
          <p:cNvSpPr txBox="1"/>
          <p:nvPr/>
        </p:nvSpPr>
        <p:spPr>
          <a:xfrm>
            <a:off x="360000" y="1038875"/>
            <a:ext cx="51153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End of the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work day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96" name="Google Shape;159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713" y="1824638"/>
            <a:ext cx="1579225" cy="14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117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2. Lesson 1. Classes. Introduction to PyQt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11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603" name="Google Shape;1603;p11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1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5" name="Google Shape;1605;p118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6" name="Google Shape;160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18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18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1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1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1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1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1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1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1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1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7" name="Google Shape;1617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18"/>
          <p:cNvSpPr txBox="1"/>
          <p:nvPr/>
        </p:nvSpPr>
        <p:spPr>
          <a:xfrm>
            <a:off x="360000" y="175175"/>
            <a:ext cx="731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end the work day by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answering these technical questions: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7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19" name="Google Shape;1619;p118"/>
          <p:cNvSpPr txBox="1"/>
          <p:nvPr/>
        </p:nvSpPr>
        <p:spPr>
          <a:xfrm>
            <a:off x="360000" y="1182900"/>
            <a:ext cx="69051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is a class? An instance of a class? Class constructor? How do we create a class?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library is used to create applications? How do we create the most simple application?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Montserrat Medium"/>
              <a:buAutoNum type="arabicPeriod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What widgets do you know?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20" name="Google Shape;1620;p118"/>
          <p:cNvSpPr txBox="1"/>
          <p:nvPr/>
        </p:nvSpPr>
        <p:spPr>
          <a:xfrm>
            <a:off x="4670413" y="45481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1" name="Google Shape;1621;p118"/>
          <p:cNvSpPr txBox="1"/>
          <p:nvPr/>
        </p:nvSpPr>
        <p:spPr>
          <a:xfrm>
            <a:off x="6066738" y="45481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2" name="Google Shape;1622;p118"/>
          <p:cNvPicPr preferRelativeResize="0"/>
          <p:nvPr/>
        </p:nvPicPr>
        <p:blipFill rotWithShape="1">
          <a:blip r:embed="rId5">
            <a:alphaModFix/>
          </a:blip>
          <a:srcRect b="67537" l="4357" r="59834" t="6999"/>
          <a:stretch/>
        </p:blipFill>
        <p:spPr>
          <a:xfrm>
            <a:off x="6236808" y="2836775"/>
            <a:ext cx="1439295" cy="171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118"/>
          <p:cNvPicPr preferRelativeResize="0"/>
          <p:nvPr/>
        </p:nvPicPr>
        <p:blipFill rotWithShape="1">
          <a:blip r:embed="rId6">
            <a:alphaModFix/>
          </a:blip>
          <a:srcRect b="59913" l="4562" r="68909" t="14160"/>
          <a:stretch/>
        </p:blipFill>
        <p:spPr>
          <a:xfrm>
            <a:off x="4872425" y="2803575"/>
            <a:ext cx="1351851" cy="171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8" name="Google Shape;1628;p11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629" name="Google Shape;1629;p11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1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1" name="Google Shape;1631;p119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2" name="Google Shape;163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19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19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1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1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1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1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1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1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1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1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3" name="Google Shape;1643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119"/>
          <p:cNvSpPr txBox="1"/>
          <p:nvPr/>
        </p:nvSpPr>
        <p:spPr>
          <a:xfrm>
            <a:off x="360000" y="175175"/>
            <a:ext cx="7014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Great job!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5" name="Google Shape;1645;p119"/>
          <p:cNvSpPr txBox="1"/>
          <p:nvPr/>
        </p:nvSpPr>
        <p:spPr>
          <a:xfrm>
            <a:off x="252650" y="708225"/>
            <a:ext cx="5720100" cy="28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Excellent work, colleagues!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Congratulations on the successful delivery of the application to the customer.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Some things were easy, some more difficult, but we managed with it all.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6" name="Google Shape;1646;p119"/>
          <p:cNvPicPr preferRelativeResize="0"/>
          <p:nvPr/>
        </p:nvPicPr>
        <p:blipFill rotWithShape="1">
          <a:blip r:embed="rId5">
            <a:alphaModFix/>
          </a:blip>
          <a:srcRect b="0" l="57323" r="0" t="0"/>
          <a:stretch/>
        </p:blipFill>
        <p:spPr>
          <a:xfrm>
            <a:off x="6437575" y="906391"/>
            <a:ext cx="1049628" cy="40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85" y="1299799"/>
            <a:ext cx="7013140" cy="18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120"/>
          <p:cNvPicPr preferRelativeResize="0"/>
          <p:nvPr/>
        </p:nvPicPr>
        <p:blipFill rotWithShape="1">
          <a:blip r:embed="rId4">
            <a:alphaModFix/>
          </a:blip>
          <a:srcRect b="33987" l="0" r="63718" t="37714"/>
          <a:stretch/>
        </p:blipFill>
        <p:spPr>
          <a:xfrm>
            <a:off x="5957591" y="3019263"/>
            <a:ext cx="1773470" cy="1814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3" name="Google Shape;1653;p12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654" name="Google Shape;1654;p12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2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20"/>
          <p:cNvSpPr txBox="1"/>
          <p:nvPr/>
        </p:nvSpPr>
        <p:spPr>
          <a:xfrm>
            <a:off x="360000" y="175175"/>
            <a:ext cx="7108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Additional tasks to improve your performance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57" name="Google Shape;1657;p120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8" name="Google Shape;1658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20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20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120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20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2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2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2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2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2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2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9" name="Google Shape;1669;p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20"/>
          <p:cNvSpPr/>
          <p:nvPr/>
        </p:nvSpPr>
        <p:spPr>
          <a:xfrm rot="10800000">
            <a:off x="4975493" y="1283825"/>
            <a:ext cx="2656200" cy="684300"/>
          </a:xfrm>
          <a:prstGeom prst="homePlate">
            <a:avLst>
              <a:gd fmla="val 6444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20"/>
          <p:cNvSpPr txBox="1"/>
          <p:nvPr/>
        </p:nvSpPr>
        <p:spPr>
          <a:xfrm>
            <a:off x="5483085" y="1279575"/>
            <a:ext cx="21594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VSC. Crazy People:</a:t>
            </a:r>
            <a:endParaRPr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Add’l task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72" name="Google Shape;1672;p120"/>
          <p:cNvSpPr/>
          <p:nvPr/>
        </p:nvSpPr>
        <p:spPr>
          <a:xfrm>
            <a:off x="3722650" y="1370200"/>
            <a:ext cx="1533000" cy="1507800"/>
          </a:xfrm>
          <a:prstGeom prst="roundRect">
            <a:avLst>
              <a:gd fmla="val 11218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21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678" name="Google Shape;1678;p121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Publishing VS. Code projects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22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684" name="Google Shape;1684;p122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Save the project 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85" name="Google Shape;1685;p122"/>
          <p:cNvPicPr preferRelativeResize="0"/>
          <p:nvPr/>
        </p:nvPicPr>
        <p:blipFill rotWithShape="1">
          <a:blip r:embed="rId3">
            <a:alphaModFix/>
          </a:blip>
          <a:srcRect b="2362" l="0" r="0" t="2362"/>
          <a:stretch/>
        </p:blipFill>
        <p:spPr>
          <a:xfrm>
            <a:off x="441800" y="1045000"/>
            <a:ext cx="5200052" cy="2786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22"/>
          <p:cNvSpPr/>
          <p:nvPr/>
        </p:nvSpPr>
        <p:spPr>
          <a:xfrm>
            <a:off x="6087950" y="1245900"/>
            <a:ext cx="2561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Click on the icon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Enter the name.</a:t>
            </a:r>
            <a:b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Use only Latin letters, numbers and the sign "_" The name should not be the same as other project names</a:t>
            </a:r>
            <a:endParaRPr b="0" i="0" sz="1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7" name="Google Shape;1687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3167" y="1227000"/>
            <a:ext cx="276176" cy="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122"/>
          <p:cNvSpPr txBox="1"/>
          <p:nvPr/>
        </p:nvSpPr>
        <p:spPr>
          <a:xfrm>
            <a:off x="7088475" y="1929100"/>
            <a:ext cx="46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23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694" name="Google Shape;1694;p123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Go to the lab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95" name="Google Shape;1695;p123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433025" y="1167100"/>
            <a:ext cx="3746714" cy="21106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6" name="Google Shape;1696;p123"/>
          <p:cNvSpPr/>
          <p:nvPr/>
        </p:nvSpPr>
        <p:spPr>
          <a:xfrm>
            <a:off x="433025" y="3410950"/>
            <a:ext cx="3823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 on the project to proceed to editing the description and setting up the publication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97" name="Google Shape;1697;p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2300" y="1167100"/>
            <a:ext cx="3377050" cy="2110643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8" name="Google Shape;1698;p123"/>
          <p:cNvSpPr/>
          <p:nvPr/>
        </p:nvSpPr>
        <p:spPr>
          <a:xfrm>
            <a:off x="4752300" y="3410950"/>
            <a:ext cx="4319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Click the "Description and Publication" button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9" name="Google Shape;1699;p123"/>
          <p:cNvSpPr/>
          <p:nvPr/>
        </p:nvSpPr>
        <p:spPr>
          <a:xfrm>
            <a:off x="5424866" y="1495105"/>
            <a:ext cx="924300" cy="615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0" name="Google Shape;1700;p123"/>
          <p:cNvCxnSpPr/>
          <p:nvPr/>
        </p:nvCxnSpPr>
        <p:spPr>
          <a:xfrm rot="10800000">
            <a:off x="6763728" y="2025600"/>
            <a:ext cx="0" cy="450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/>
          <p:nvPr/>
        </p:nvSpPr>
        <p:spPr>
          <a:xfrm>
            <a:off x="4303050" y="2330825"/>
            <a:ext cx="3339300" cy="18309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6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50" name="Google Shape;350;p6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61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3" name="Google Shape;35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6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1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0" name="Google Shape;360;p61"/>
          <p:cNvSpPr/>
          <p:nvPr/>
        </p:nvSpPr>
        <p:spPr>
          <a:xfrm>
            <a:off x="2386850" y="941300"/>
            <a:ext cx="28575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"Winner Identifier" application</a:t>
            </a:r>
            <a:endParaRPr/>
          </a:p>
        </p:txBody>
      </p:sp>
      <p:sp>
        <p:nvSpPr>
          <p:cNvPr id="361" name="Google Shape;361;p61"/>
          <p:cNvSpPr/>
          <p:nvPr/>
        </p:nvSpPr>
        <p:spPr>
          <a:xfrm>
            <a:off x="684300" y="1745725"/>
            <a:ext cx="24837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Application functionality</a:t>
            </a:r>
            <a:endParaRPr/>
          </a:p>
        </p:txBody>
      </p:sp>
      <p:sp>
        <p:nvSpPr>
          <p:cNvPr id="362" name="Google Shape;362;p61"/>
          <p:cNvSpPr/>
          <p:nvPr/>
        </p:nvSpPr>
        <p:spPr>
          <a:xfrm>
            <a:off x="4640775" y="1707425"/>
            <a:ext cx="2483700" cy="51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Application interface</a:t>
            </a:r>
            <a:endParaRPr/>
          </a:p>
        </p:txBody>
      </p:sp>
      <p:cxnSp>
        <p:nvCxnSpPr>
          <p:cNvPr id="363" name="Google Shape;363;p61"/>
          <p:cNvCxnSpPr>
            <a:stCxn id="360" idx="2"/>
            <a:endCxn id="361" idx="0"/>
          </p:cNvCxnSpPr>
          <p:nvPr/>
        </p:nvCxnSpPr>
        <p:spPr>
          <a:xfrm flipH="1">
            <a:off x="1926200" y="1451300"/>
            <a:ext cx="1889400" cy="294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61"/>
          <p:cNvCxnSpPr>
            <a:stCxn id="360" idx="2"/>
            <a:endCxn id="362" idx="0"/>
          </p:cNvCxnSpPr>
          <p:nvPr/>
        </p:nvCxnSpPr>
        <p:spPr>
          <a:xfrm>
            <a:off x="3815600" y="1451300"/>
            <a:ext cx="2067000" cy="2562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61"/>
          <p:cNvSpPr txBox="1"/>
          <p:nvPr/>
        </p:nvSpPr>
        <p:spPr>
          <a:xfrm>
            <a:off x="560200" y="2571750"/>
            <a:ext cx="29025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Generating random numbers (the random module).</a:t>
            </a:r>
            <a:endParaRPr/>
          </a:p>
        </p:txBody>
      </p:sp>
      <p:sp>
        <p:nvSpPr>
          <p:cNvPr id="366" name="Google Shape;366;p61"/>
          <p:cNvSpPr txBox="1"/>
          <p:nvPr/>
        </p:nvSpPr>
        <p:spPr>
          <a:xfrm>
            <a:off x="4489225" y="2571750"/>
            <a:ext cx="28575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Creating a graphical user interface.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Processing mouse events with interface elements.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1"/>
          <p:cNvSpPr txBox="1"/>
          <p:nvPr/>
        </p:nvSpPr>
        <p:spPr>
          <a:xfrm>
            <a:off x="582700" y="4275125"/>
            <a:ext cx="70596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You can create an application for a computer with a graphical interface using the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professional PyQt library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24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706" name="Google Shape;1706;p124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a description and publish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707" name="Google Shape;1707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875" y="1051725"/>
            <a:ext cx="4275226" cy="270727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8" name="Google Shape;1708;p124"/>
          <p:cNvSpPr/>
          <p:nvPr/>
        </p:nvSpPr>
        <p:spPr>
          <a:xfrm>
            <a:off x="4953000" y="1051725"/>
            <a:ext cx="36315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1. Enter the name and description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2. Publish your project to the Hall of Fame or Class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09" name="Google Shape;1709;p124"/>
          <p:cNvCxnSpPr/>
          <p:nvPr/>
        </p:nvCxnSpPr>
        <p:spPr>
          <a:xfrm flipH="1">
            <a:off x="2979725" y="1186000"/>
            <a:ext cx="1854600" cy="205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10" name="Google Shape;1710;p124"/>
          <p:cNvCxnSpPr/>
          <p:nvPr/>
        </p:nvCxnSpPr>
        <p:spPr>
          <a:xfrm rot="10800000">
            <a:off x="4180700" y="1596625"/>
            <a:ext cx="729000" cy="177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1" name="Google Shape;1711;p124"/>
          <p:cNvSpPr/>
          <p:nvPr/>
        </p:nvSpPr>
        <p:spPr>
          <a:xfrm>
            <a:off x="3190650" y="2065725"/>
            <a:ext cx="1310100" cy="27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2"/>
          <p:cNvPicPr preferRelativeResize="0"/>
          <p:nvPr/>
        </p:nvPicPr>
        <p:blipFill rotWithShape="1">
          <a:blip r:embed="rId3">
            <a:alphaModFix/>
          </a:blip>
          <a:srcRect b="19471" l="1300" r="62470" t="54902"/>
          <a:stretch/>
        </p:blipFill>
        <p:spPr>
          <a:xfrm>
            <a:off x="5745088" y="2990308"/>
            <a:ext cx="1865875" cy="18425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6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74" name="Google Shape;374;p6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6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6" name="Google Shape;376;p62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6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2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applications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84" name="Google Shape;384;p62"/>
          <p:cNvSpPr txBox="1"/>
          <p:nvPr/>
        </p:nvSpPr>
        <p:spPr>
          <a:xfrm>
            <a:off x="4728200" y="729325"/>
            <a:ext cx="2930400" cy="3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Each element of the application interface is endowed with certain properties that you need to be able to work with.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It is difficult, but very interesting!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5" name="Google Shape;38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825" y="991925"/>
            <a:ext cx="4663174" cy="28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3"/>
          <p:cNvSpPr txBox="1"/>
          <p:nvPr/>
        </p:nvSpPr>
        <p:spPr>
          <a:xfrm>
            <a:off x="360000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The goal of the work day is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91" name="Google Shape;391;p6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92" name="Google Shape;392;p6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6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4" name="Google Shape;3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6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3"/>
          <p:cNvSpPr txBox="1"/>
          <p:nvPr/>
        </p:nvSpPr>
        <p:spPr>
          <a:xfrm>
            <a:off x="403075" y="225572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Today you will: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1" name="Google Shape;401;p63"/>
          <p:cNvSpPr txBox="1"/>
          <p:nvPr/>
        </p:nvSpPr>
        <p:spPr>
          <a:xfrm>
            <a:off x="728375" y="672350"/>
            <a:ext cx="63507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Learn the</a:t>
            </a:r>
            <a:r>
              <a:rPr i="1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 basic PyQt library tools and create an application displaying the winner’s number</a:t>
            </a:r>
            <a:r>
              <a:rPr i="1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63"/>
          <p:cNvSpPr txBox="1"/>
          <p:nvPr/>
        </p:nvSpPr>
        <p:spPr>
          <a:xfrm>
            <a:off x="784400" y="2801475"/>
            <a:ext cx="62082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what an object, property, and method are, and what types of objects there are in applications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learn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an interface and windowed application are, and how to program them using PyQt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Montserrat"/>
              <a:buChar char="●"/>
            </a:pP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create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your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first application for a PC!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63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lgoritmika (May 2021) 02">
  <a:themeElements>
    <a:clrScheme name="Simple Light">
      <a:dk1>
        <a:srgbClr val="000000"/>
      </a:dk1>
      <a:lt1>
        <a:srgbClr val="FFFFFE"/>
      </a:lt1>
      <a:dk2>
        <a:srgbClr val="5E5EFF"/>
      </a:dk2>
      <a:lt2>
        <a:srgbClr val="8EE85D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